
<file path=[Content_Types].xml><?xml version="1.0" encoding="utf-8"?>
<Types xmlns="http://schemas.openxmlformats.org/package/2006/content-types">
  <Default Extension="jpg" ContentType="image/jpeg"/>
  <Default Extension="wmf" ContentType="image/x-wmf"/>
  <Default Extension="png" ContentType="image/png"/>
  <Default Extension="xml" ContentType="application/xml"/>
  <Default Extension="jpeg" ContentType="image/jpeg"/>
  <Default Extension="rels" ContentType="application/vnd.openxmlformats-package.relationships+xml"/>
  <Default Extension="bin" ContentType="application/vnd.openxmlformats-officedocument.oleObject"/>
  <Override PartName="/ppt/slides/slide61.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57.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40.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5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5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Layouts/slideLayout11.xml" ContentType="application/vnd.openxmlformats-officedocument.presentationml.slideLayout+xml"/>
  <Override PartName="/ppt/slides/slide26.xml" ContentType="application/vnd.openxmlformats-officedocument.presentationml.slide+xml"/>
  <Override PartName="/ppt/slideLayouts/slideLayout10.xml" ContentType="application/vnd.openxmlformats-officedocument.presentationml.slideLayout+xml"/>
  <Override PartName="/ppt/slides/slide24.xml" ContentType="application/vnd.openxmlformats-officedocument.presentationml.slide+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s/slide36.xml" ContentType="application/vnd.openxmlformats-officedocument.presentationml.slide+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s/slide12.xml" ContentType="application/vnd.openxmlformats-officedocument.presentationml.slide+xml"/>
  <Override PartName="/ppt/slideLayouts/slideLayout1.xml" ContentType="application/vnd.openxmlformats-officedocument.presentationml.slideLayout+xml"/>
  <Override PartName="/ppt/slides/slide44.xml" ContentType="application/vnd.openxmlformats-officedocument.presentationml.slide+xml"/>
  <Override PartName="/ppt/slides/slide1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32.xml" ContentType="application/vnd.openxmlformats-officedocument.presentationml.slide+xml"/>
  <Override PartName="/ppt/theme/theme1.xml" ContentType="application/vnd.openxmlformats-officedocument.theme+xml"/>
  <Override PartName="/ppt/slides/slide14.xml" ContentType="application/vnd.openxmlformats-officedocument.presentationml.slide+xml"/>
  <Override PartName="/ppt/slides/slide41.xml" ContentType="application/vnd.openxmlformats-officedocument.presentationml.slide+xml"/>
  <Override PartName="/ppt/slides/slide13.xml" ContentType="application/vnd.openxmlformats-officedocument.presentationml.slide+xml"/>
  <Override PartName="/docProps/app.xml" ContentType="application/vnd.openxmlformats-officedocument.extended-properties+xml"/>
  <Override PartName="/ppt/slides/slide42.xml" ContentType="application/vnd.openxmlformats-officedocument.presentationml.slide+xml"/>
  <Override PartName="/ppt/tableStyles.xml" ContentType="application/vnd.openxmlformats-officedocument.presentationml.tableStyles+xml"/>
  <Override PartName="/ppt/slideLayouts/slideLayout5.xml" ContentType="application/vnd.openxmlformats-officedocument.presentationml.slideLayout+xml"/>
  <Override PartName="/ppt/slides/slide20.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Masters/slideMaster1.xml" ContentType="application/vnd.openxmlformats-officedocument.presentationml.slideMaster+xml"/>
  <Override PartName="/ppt/slides/slide8.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presentation.xml" ContentType="application/vnd.openxmlformats-officedocument.presentationml.presentation.main+xml"/>
  <Override PartName="/ppt/slides/slide28.xml" ContentType="application/vnd.openxmlformats-officedocument.presentationml.slide+xml"/>
  <Override PartName="/ppt/slideLayouts/slideLayout6.xml" ContentType="application/vnd.openxmlformats-officedocument.presentationml.slideLayout+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Lst>
  <p:sldSz cx="12192000" cy="6858000"/>
  <p:notesSz cx="6858000" cy="12192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presProps" Target="presProps.xml" /><Relationship Id="rId65" Type="http://schemas.openxmlformats.org/officeDocument/2006/relationships/tableStyles" Target="tableStyles.xml" /><Relationship Id="rId66"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Title Slide">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ctrTitle" hasCustomPrompt="0"/>
          </p:nvPr>
        </p:nvSpPr>
        <p:spPr bwMode="auto">
          <a:xfrm>
            <a:off x="1524000" y="1122363"/>
            <a:ext cx="9144000" cy="2387600"/>
          </a:xfrm>
        </p:spPr>
        <p:txBody>
          <a:bodyPr anchor="b"/>
          <a:lstStyle>
            <a:lvl1pPr algn="ctr">
              <a:defRPr sz="6000"/>
            </a:lvl1pPr>
          </a:lstStyle>
          <a:p>
            <a:pPr>
              <a:defRPr/>
            </a:pPr>
            <a:r>
              <a:rPr lang="en-US"/>
              <a:t>Click to edit Master title style</a:t>
            </a:r>
            <a:endParaRPr lang="en-US"/>
          </a:p>
        </p:txBody>
      </p:sp>
      <p:sp>
        <p:nvSpPr>
          <p:cNvPr id="5" name="Subtitle 2" hidden="0"/>
          <p:cNvSpPr>
            <a:spLocks noGrp="1"/>
          </p:cNvSpPr>
          <p:nvPr isPhoto="0" userDrawn="0">
            <p:ph type="subTitle" idx="1" hasCustomPrompt="0"/>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US"/>
          </a:p>
        </p:txBody>
      </p:sp>
      <p:sp>
        <p:nvSpPr>
          <p:cNvPr id="6" name="Date Placeholder 3"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7" name="Footer Placeholder 4" hidden="0"/>
          <p:cNvSpPr>
            <a:spLocks noGrp="1"/>
          </p:cNvSpPr>
          <p:nvPr isPhoto="0" userDrawn="0">
            <p:ph type="ftr" sz="quarter" idx="11" hasCustomPrompt="0"/>
          </p:nvPr>
        </p:nvSpPr>
        <p:spPr bwMode="auto"/>
        <p:txBody>
          <a:bodyPr/>
          <a:lstStyle/>
          <a:p>
            <a:pPr>
              <a:defRPr/>
            </a:pPr>
            <a:endParaRPr lang="en-US"/>
          </a:p>
        </p:txBody>
      </p:sp>
      <p:sp>
        <p:nvSpPr>
          <p:cNvPr id="8" name="Slide Number Placeholder 5"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le and Vertical Text">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Vertical Text Placeholder 2" hidden="0"/>
          <p:cNvSpPr>
            <a:spLocks noGrp="1"/>
          </p:cNvSpPr>
          <p:nvPr isPhoto="0" userDrawn="0">
            <p:ph type="body" orient="vert" idx="1" hasCustomPrompt="0"/>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Date Placeholder 3"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7" name="Footer Placeholder 4" hidden="0"/>
          <p:cNvSpPr>
            <a:spLocks noGrp="1"/>
          </p:cNvSpPr>
          <p:nvPr isPhoto="0" userDrawn="0">
            <p:ph type="ftr" sz="quarter" idx="11" hasCustomPrompt="0"/>
          </p:nvPr>
        </p:nvSpPr>
        <p:spPr bwMode="auto"/>
        <p:txBody>
          <a:bodyPr/>
          <a:lstStyle/>
          <a:p>
            <a:pPr>
              <a:defRPr/>
            </a:pPr>
            <a:endParaRPr lang="en-US"/>
          </a:p>
        </p:txBody>
      </p:sp>
      <p:sp>
        <p:nvSpPr>
          <p:cNvPr id="8" name="Slide Number Placeholder 5"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Vertical Title and Text">
    <p:spTree>
      <p:nvGrpSpPr>
        <p:cNvPr id="1" name="" hidden="0"/>
        <p:cNvGrpSpPr/>
        <p:nvPr isPhoto="0" userDrawn="0"/>
      </p:nvGrpSpPr>
      <p:grpSpPr bwMode="auto">
        <a:xfrm>
          <a:off x="0" y="0"/>
          <a:ext cx="0" cy="0"/>
          <a:chOff x="0" y="0"/>
          <a:chExt cx="0" cy="0"/>
        </a:xfrm>
      </p:grpSpPr>
      <p:sp>
        <p:nvSpPr>
          <p:cNvPr id="4" name="Vertical Title 1" hidden="0"/>
          <p:cNvSpPr>
            <a:spLocks noGrp="1"/>
          </p:cNvSpPr>
          <p:nvPr isPhoto="0" userDrawn="0">
            <p:ph type="title" orient="vert" hasCustomPrompt="0"/>
          </p:nvPr>
        </p:nvSpPr>
        <p:spPr bwMode="auto">
          <a:xfrm>
            <a:off x="8724900" y="365125"/>
            <a:ext cx="2628900" cy="5811838"/>
          </a:xfrm>
        </p:spPr>
        <p:txBody>
          <a:bodyPr vert="eaVert"/>
          <a:lstStyle/>
          <a:p>
            <a:pPr>
              <a:defRPr/>
            </a:pPr>
            <a:r>
              <a:rPr lang="en-US"/>
              <a:t>Click to edit Master title style</a:t>
            </a:r>
            <a:endParaRPr lang="en-US"/>
          </a:p>
        </p:txBody>
      </p:sp>
      <p:sp>
        <p:nvSpPr>
          <p:cNvPr id="5" name="Vertical Text Placeholder 2" hidden="0"/>
          <p:cNvSpPr>
            <a:spLocks noGrp="1"/>
          </p:cNvSpPr>
          <p:nvPr isPhoto="0" userDrawn="0">
            <p:ph type="body" orient="vert" idx="1" hasCustomPrompt="0"/>
          </p:nvPr>
        </p:nvSpPr>
        <p:spPr bwMode="auto">
          <a:xfrm>
            <a:off x="838200" y="365125"/>
            <a:ext cx="7734300"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Date Placeholder 3"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7" name="Footer Placeholder 4" hidden="0"/>
          <p:cNvSpPr>
            <a:spLocks noGrp="1"/>
          </p:cNvSpPr>
          <p:nvPr isPhoto="0" userDrawn="0">
            <p:ph type="ftr" sz="quarter" idx="11" hasCustomPrompt="0"/>
          </p:nvPr>
        </p:nvSpPr>
        <p:spPr bwMode="auto"/>
        <p:txBody>
          <a:bodyPr/>
          <a:lstStyle/>
          <a:p>
            <a:pPr>
              <a:defRPr/>
            </a:pPr>
            <a:endParaRPr lang="en-US"/>
          </a:p>
        </p:txBody>
      </p:sp>
      <p:sp>
        <p:nvSpPr>
          <p:cNvPr id="8" name="Slide Number Placeholder 5"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le and Content">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Content Placeholder 2" hidden="0"/>
          <p:cNvSpPr>
            <a:spLocks noGrp="1"/>
          </p:cNvSpPr>
          <p:nvPr isPhoto="0" userDrawn="0">
            <p:ph idx="1" hasCustomPrompt="0"/>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Date Placeholder 3"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7" name="Footer Placeholder 4" hidden="0"/>
          <p:cNvSpPr>
            <a:spLocks noGrp="1"/>
          </p:cNvSpPr>
          <p:nvPr isPhoto="0" userDrawn="0">
            <p:ph type="ftr" sz="quarter" idx="11" hasCustomPrompt="0"/>
          </p:nvPr>
        </p:nvSpPr>
        <p:spPr bwMode="auto"/>
        <p:txBody>
          <a:bodyPr/>
          <a:lstStyle/>
          <a:p>
            <a:pPr>
              <a:defRPr/>
            </a:pPr>
            <a:endParaRPr lang="en-US"/>
          </a:p>
        </p:txBody>
      </p:sp>
      <p:sp>
        <p:nvSpPr>
          <p:cNvPr id="8" name="Slide Number Placeholder 5"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Section Header">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831850" y="1709738"/>
            <a:ext cx="10515600" cy="2852737"/>
          </a:xfrm>
        </p:spPr>
        <p:txBody>
          <a:bodyPr anchor="b"/>
          <a:lstStyle>
            <a:lvl1pPr>
              <a:defRPr sz="6000"/>
            </a:lvl1pPr>
          </a:lstStyle>
          <a:p>
            <a:pPr>
              <a:defRPr/>
            </a:pPr>
            <a:r>
              <a:rPr lang="en-US"/>
              <a:t>Click to edit Master title style</a:t>
            </a:r>
            <a:endParaRPr lang="en-US"/>
          </a:p>
        </p:txBody>
      </p:sp>
      <p:sp>
        <p:nvSpPr>
          <p:cNvPr id="5" name="Text Placeholder 2" hidden="0"/>
          <p:cNvSpPr>
            <a:spLocks noGrp="1"/>
          </p:cNvSpPr>
          <p:nvPr isPhoto="0" userDrawn="0">
            <p:ph type="body" idx="1" hasCustomPrompt="0"/>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6" name="Date Placeholder 3"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7" name="Footer Placeholder 4" hidden="0"/>
          <p:cNvSpPr>
            <a:spLocks noGrp="1"/>
          </p:cNvSpPr>
          <p:nvPr isPhoto="0" userDrawn="0">
            <p:ph type="ftr" sz="quarter" idx="11" hasCustomPrompt="0"/>
          </p:nvPr>
        </p:nvSpPr>
        <p:spPr bwMode="auto"/>
        <p:txBody>
          <a:bodyPr/>
          <a:lstStyle/>
          <a:p>
            <a:pPr>
              <a:defRPr/>
            </a:pPr>
            <a:endParaRPr lang="en-US"/>
          </a:p>
        </p:txBody>
      </p:sp>
      <p:sp>
        <p:nvSpPr>
          <p:cNvPr id="8" name="Slide Number Placeholder 5"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Two Content">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Content Placeholder 2" hidden="0"/>
          <p:cNvSpPr>
            <a:spLocks noGrp="1"/>
          </p:cNvSpPr>
          <p:nvPr isPhoto="0" userDrawn="0">
            <p:ph sz="half" idx="1" hasCustomPrompt="0"/>
          </p:nvPr>
        </p:nvSpPr>
        <p:spPr bwMode="auto">
          <a:xfrm>
            <a:off x="838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Content Placeholder 3" hidden="0"/>
          <p:cNvSpPr>
            <a:spLocks noGrp="1"/>
          </p:cNvSpPr>
          <p:nvPr isPhoto="0" userDrawn="0">
            <p:ph sz="half" idx="2" hasCustomPrompt="0"/>
          </p:nvPr>
        </p:nvSpPr>
        <p:spPr bwMode="auto">
          <a:xfrm>
            <a:off x="6172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7" name="Date Placeholder 4"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8" name="Footer Placeholder 5" hidden="0"/>
          <p:cNvSpPr>
            <a:spLocks noGrp="1"/>
          </p:cNvSpPr>
          <p:nvPr isPhoto="0" userDrawn="0">
            <p:ph type="ftr" sz="quarter" idx="11" hasCustomPrompt="0"/>
          </p:nvPr>
        </p:nvSpPr>
        <p:spPr bwMode="auto"/>
        <p:txBody>
          <a:bodyPr/>
          <a:lstStyle/>
          <a:p>
            <a:pPr>
              <a:defRPr/>
            </a:pPr>
            <a:endParaRPr lang="en-US"/>
          </a:p>
        </p:txBody>
      </p:sp>
      <p:sp>
        <p:nvSpPr>
          <p:cNvPr id="9" name="Slide Number Placeholder 6"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Comparison">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839788" y="365125"/>
            <a:ext cx="10515600" cy="1325563"/>
          </a:xfrm>
        </p:spPr>
        <p:txBody>
          <a:bodyPr/>
          <a:lstStyle/>
          <a:p>
            <a:pPr>
              <a:defRPr/>
            </a:pPr>
            <a:r>
              <a:rPr lang="en-US"/>
              <a:t>Click to edit Master title style</a:t>
            </a:r>
            <a:endParaRPr lang="en-US"/>
          </a:p>
        </p:txBody>
      </p:sp>
      <p:sp>
        <p:nvSpPr>
          <p:cNvPr id="5" name="Text Placeholder 2" hidden="0"/>
          <p:cNvSpPr>
            <a:spLocks noGrp="1"/>
          </p:cNvSpPr>
          <p:nvPr isPhoto="0" userDrawn="0">
            <p:ph type="body" idx="1" hasCustomPrompt="0"/>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3" hidden="0"/>
          <p:cNvSpPr>
            <a:spLocks noGrp="1"/>
          </p:cNvSpPr>
          <p:nvPr isPhoto="0" userDrawn="0">
            <p:ph sz="half" idx="2" hasCustomPrompt="0"/>
          </p:nvPr>
        </p:nvSpPr>
        <p:spPr bwMode="auto">
          <a:xfrm>
            <a:off x="839788" y="2505074"/>
            <a:ext cx="5157787"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7" name="Text Placeholder 4" hidden="0"/>
          <p:cNvSpPr>
            <a:spLocks noGrp="1"/>
          </p:cNvSpPr>
          <p:nvPr isPhoto="0" userDrawn="0">
            <p:ph type="body" sz="quarter" idx="3" hasCustomPrompt="0"/>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8" name="Content Placeholder 5" hidden="0"/>
          <p:cNvSpPr>
            <a:spLocks noGrp="1"/>
          </p:cNvSpPr>
          <p:nvPr isPhoto="0" userDrawn="0">
            <p:ph sz="quarter" idx="4" hasCustomPrompt="0"/>
          </p:nvPr>
        </p:nvSpPr>
        <p:spPr bwMode="auto">
          <a:xfrm>
            <a:off x="6172200" y="2505074"/>
            <a:ext cx="5183188"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9" name="Date Placeholder 6"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10" name="Footer Placeholder 7" hidden="0"/>
          <p:cNvSpPr>
            <a:spLocks noGrp="1"/>
          </p:cNvSpPr>
          <p:nvPr isPhoto="0" userDrawn="0">
            <p:ph type="ftr" sz="quarter" idx="11" hasCustomPrompt="0"/>
          </p:nvPr>
        </p:nvSpPr>
        <p:spPr bwMode="auto"/>
        <p:txBody>
          <a:bodyPr/>
          <a:lstStyle/>
          <a:p>
            <a:pPr>
              <a:defRPr/>
            </a:pPr>
            <a:endParaRPr lang="en-US"/>
          </a:p>
        </p:txBody>
      </p:sp>
      <p:sp>
        <p:nvSpPr>
          <p:cNvPr id="11" name="Slide Number Placeholder 8"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Title Only">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Date Placeholder 2"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6" name="Footer Placeholder 3" hidden="0"/>
          <p:cNvSpPr>
            <a:spLocks noGrp="1"/>
          </p:cNvSpPr>
          <p:nvPr isPhoto="0" userDrawn="0">
            <p:ph type="ftr" sz="quarter" idx="11" hasCustomPrompt="0"/>
          </p:nvPr>
        </p:nvSpPr>
        <p:spPr bwMode="auto"/>
        <p:txBody>
          <a:bodyPr/>
          <a:lstStyle/>
          <a:p>
            <a:pPr>
              <a:defRPr/>
            </a:pPr>
            <a:endParaRPr lang="en-US"/>
          </a:p>
        </p:txBody>
      </p:sp>
      <p:sp>
        <p:nvSpPr>
          <p:cNvPr id="7" name="Slide Number Placeholder 4"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Blank">
    <p:spTree>
      <p:nvGrpSpPr>
        <p:cNvPr id="1" name="" hidden="0"/>
        <p:cNvGrpSpPr/>
        <p:nvPr isPhoto="0" userDrawn="0"/>
      </p:nvGrpSpPr>
      <p:grpSpPr bwMode="auto">
        <a:xfrm>
          <a:off x="0" y="0"/>
          <a:ext cx="0" cy="0"/>
          <a:chOff x="0" y="0"/>
          <a:chExt cx="0" cy="0"/>
        </a:xfrm>
      </p:grpSpPr>
      <p:sp>
        <p:nvSpPr>
          <p:cNvPr id="4" name="Date Placeholder 1"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5" name="Footer Placeholder 2" hidden="0"/>
          <p:cNvSpPr>
            <a:spLocks noGrp="1"/>
          </p:cNvSpPr>
          <p:nvPr isPhoto="0" userDrawn="0">
            <p:ph type="ftr" sz="quarter" idx="11" hasCustomPrompt="0"/>
          </p:nvPr>
        </p:nvSpPr>
        <p:spPr bwMode="auto"/>
        <p:txBody>
          <a:bodyPr/>
          <a:lstStyle/>
          <a:p>
            <a:pPr>
              <a:defRPr/>
            </a:pPr>
            <a:endParaRPr lang="en-US"/>
          </a:p>
        </p:txBody>
      </p:sp>
      <p:sp>
        <p:nvSpPr>
          <p:cNvPr id="6" name="Slide Number Placeholder 3"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Content with Caption">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en-US"/>
              <a:t>Click to edit Master title style</a:t>
            </a:r>
            <a:endParaRPr lang="en-US"/>
          </a:p>
        </p:txBody>
      </p:sp>
      <p:sp>
        <p:nvSpPr>
          <p:cNvPr id="5" name="Content Placeholder 2" hidden="0"/>
          <p:cNvSpPr>
            <a:spLocks noGrp="1"/>
          </p:cNvSpPr>
          <p:nvPr isPhoto="0" userDrawn="0">
            <p:ph idx="1" hasCustomPrompt="0"/>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Text Placeholder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7" name="Date Placeholder 4"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8" name="Footer Placeholder 5" hidden="0"/>
          <p:cNvSpPr>
            <a:spLocks noGrp="1"/>
          </p:cNvSpPr>
          <p:nvPr isPhoto="0" userDrawn="0">
            <p:ph type="ftr" sz="quarter" idx="11" hasCustomPrompt="0"/>
          </p:nvPr>
        </p:nvSpPr>
        <p:spPr bwMode="auto"/>
        <p:txBody>
          <a:bodyPr/>
          <a:lstStyle/>
          <a:p>
            <a:pPr>
              <a:defRPr/>
            </a:pPr>
            <a:endParaRPr lang="en-US"/>
          </a:p>
        </p:txBody>
      </p:sp>
      <p:sp>
        <p:nvSpPr>
          <p:cNvPr id="9" name="Slide Number Placeholder 6"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Picture with Caption">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en-US"/>
              <a:t>Click to edit Master title style</a:t>
            </a:r>
            <a:endParaRPr lang="en-US"/>
          </a:p>
        </p:txBody>
      </p:sp>
      <p:sp>
        <p:nvSpPr>
          <p:cNvPr id="5" name="Picture Placeholder 2" hidden="0"/>
          <p:cNvSpPr>
            <a:spLocks noChangeAspect="1" noGrp="1"/>
          </p:cNvSpPr>
          <p:nvPr isPhoto="0" userDrawn="0">
            <p:ph type="pic" idx="1" hasCustomPrompt="0"/>
          </p:nvPr>
        </p:nvSpPr>
        <p:spPr bwMode="auto">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lang="en-US"/>
          </a:p>
        </p:txBody>
      </p:sp>
      <p:sp>
        <p:nvSpPr>
          <p:cNvPr id="6" name="Text Placeholder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7" name="Date Placeholder 4" hidden="0"/>
          <p:cNvSpPr>
            <a:spLocks noGrp="1"/>
          </p:cNvSpPr>
          <p:nvPr isPhoto="0" userDrawn="0">
            <p:ph type="dt" sz="half" idx="10" hasCustomPrompt="0"/>
          </p:nvPr>
        </p:nvSpPr>
        <p:spPr bwMode="auto"/>
        <p:txBody>
          <a:bodyPr/>
          <a:lstStyle/>
          <a:p>
            <a:pPr>
              <a:defRPr/>
            </a:pPr>
            <a:fld id="{BCC18F51-09EC-435C-A3BA-64A766E099C0}" type="datetimeFigureOut">
              <a:rPr lang="en-US"/>
              <a:t/>
            </a:fld>
            <a:endParaRPr lang="en-US"/>
          </a:p>
        </p:txBody>
      </p:sp>
      <p:sp>
        <p:nvSpPr>
          <p:cNvPr id="8" name="Footer Placeholder 5" hidden="0"/>
          <p:cNvSpPr>
            <a:spLocks noGrp="1"/>
          </p:cNvSpPr>
          <p:nvPr isPhoto="0" userDrawn="0">
            <p:ph type="ftr" sz="quarter" idx="11" hasCustomPrompt="0"/>
          </p:nvPr>
        </p:nvSpPr>
        <p:spPr bwMode="auto"/>
        <p:txBody>
          <a:bodyPr/>
          <a:lstStyle/>
          <a:p>
            <a:pPr>
              <a:defRPr/>
            </a:pPr>
            <a:endParaRPr lang="en-US"/>
          </a:p>
        </p:txBody>
      </p:sp>
      <p:sp>
        <p:nvSpPr>
          <p:cNvPr id="9" name="Slide Number Placeholder 6" hidden="0"/>
          <p:cNvSpPr>
            <a:spLocks noGrp="1"/>
          </p:cNvSpPr>
          <p:nvPr isPhoto="0" userDrawn="0">
            <p:ph type="sldNum" sz="quarter" idx="12" hasCustomPrompt="0"/>
          </p:nvPr>
        </p:nvSpPr>
        <p:spPr bwMode="auto"/>
        <p:txBody>
          <a:bodyPr/>
          <a:lstStyle/>
          <a:p>
            <a:pPr>
              <a:defRPr/>
            </a:pPr>
            <a:fld id="{08395586-F03A-48D1-94DF-16B239DF4FB5}" type="slidenum">
              <a:rPr lang="en-US"/>
              <a:t/>
            </a:fld>
            <a:endParaRPr lang="en-US"/>
          </a:p>
        </p:txBody>
      </p:sp>
    </p:spTree>
  </p:cSld>
  <p:clrMapOvr>
    <a:masterClrMapping/>
  </p:clrMapOvr>
  <p:hf dt="1" ftr="1" hdr="1" sldNum="1"/>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hidden="0"/>
        <p:cNvGrpSpPr/>
        <p:nvPr isPhoto="0" userDrawn="0"/>
      </p:nvGrpSpPr>
      <p:grpSpPr bwMode="auto">
        <a:xfrm>
          <a:off x="0" y="0"/>
          <a:ext cx="0" cy="0"/>
          <a:chOff x="0" y="0"/>
          <a:chExt cx="0" cy="0"/>
        </a:xfrm>
      </p:grpSpPr>
      <p:sp>
        <p:nvSpPr>
          <p:cNvPr id="4" name="Title Placeholder 1" hidden="0"/>
          <p:cNvSpPr>
            <a:spLocks noGrp="1"/>
          </p:cNvSpPr>
          <p:nvPr isPhoto="0" userDrawn="0">
            <p:ph type="title" hasCustomPrompt="0"/>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lang="en-US"/>
          </a:p>
        </p:txBody>
      </p:sp>
      <p:sp>
        <p:nvSpPr>
          <p:cNvPr id="5" name="Text Placeholder 2" hidden="0"/>
          <p:cNvSpPr>
            <a:spLocks noGrp="1"/>
          </p:cNvSpPr>
          <p:nvPr isPhoto="0" userDrawn="0">
            <p:ph type="body" idx="1" hasCustomPrompt="0"/>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Date Placeholder 3" hidden="0"/>
          <p:cNvSpPr>
            <a:spLocks noGrp="1"/>
          </p:cNvSpPr>
          <p:nvPr isPhoto="0" userDrawn="0">
            <p:ph type="dt" sz="half" idx="2" hasCustomPrompt="0"/>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CC18F51-09EC-435C-A3BA-64A766E099C0}" type="datetimeFigureOut">
              <a:rPr lang="en-US"/>
              <a:t/>
            </a:fld>
            <a:endParaRPr lang="en-US"/>
          </a:p>
        </p:txBody>
      </p:sp>
      <p:sp>
        <p:nvSpPr>
          <p:cNvPr id="7" name="Footer Placeholder 4" hidden="0"/>
          <p:cNvSpPr>
            <a:spLocks noGrp="1"/>
          </p:cNvSpPr>
          <p:nvPr isPhoto="0" userDrawn="0">
            <p:ph type="ftr" sz="quarter" idx="3" hasCustomPrompt="0"/>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8" name="Slide Number Placeholder 5" hidden="0"/>
          <p:cNvSpPr>
            <a:spLocks noGrp="1"/>
          </p:cNvSpPr>
          <p:nvPr isPhoto="0" userDrawn="0">
            <p:ph type="sldNum" sz="quarter" idx="4" hasCustomPrompt="0"/>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395586-F03A-48D1-94DF-16B239DF4FB5}" type="slidenum">
              <a:rPr lang="en-US"/>
              <a:t/>
            </a:fld>
            <a:endParaRPr lang="en-US"/>
          </a:p>
        </p:txBody>
      </p:sp>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1" ftr="1" hdr="1"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t2NTRh09RHI" TargetMode="External"/><Relationship Id="rId3" Type="http://schemas.openxmlformats.org/officeDocument/2006/relationships/hyperlink" Target="https://cloud.organise.earth/s/teDo6pttT4YfeXq" TargetMode="External"/><Relationship Id="rId4" Type="http://schemas.openxmlformats.org/officeDocument/2006/relationships/hyperlink" Target="https://cloud.organise.earth/s/pDpkj4tJgCNNxNm" TargetMode="External"/><Relationship Id="rId5"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bGNXCrc7gEeinDf" TargetMode="Externa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i8QDYADp5YysKEk" TargetMode="External"/><Relationship Id="rId3" Type="http://schemas.openxmlformats.org/officeDocument/2006/relationships/image" Target="../media/image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byfzQRCbcJHjXS4" TargetMode="External"/><Relationship Id="rId3"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_D2cqB_EiHc" TargetMode="External"/><Relationship Id="rId3" Type="http://schemas.openxmlformats.org/officeDocument/2006/relationships/hyperlink" Target="https://www.seedsforchange.org.uk/shortfacilitation" TargetMode="External"/><Relationship Id="rId4" Type="http://schemas.openxmlformats.org/officeDocument/2006/relationships/hyperlink" Target="https://cloud.organise.earth/s/69tWZfdzSTiyyag" TargetMode="External"/><Relationship Id="rId5" Type="http://schemas.openxmlformats.org/officeDocument/2006/relationships/image" Target="../media/image1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s://cloud.organise.earth/s/e355XyCkSiDbgLJ"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hyperlink" Target="https://cloud.organise.earth/s/69tWZfdzSTiyyag"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so7wQnw3zNMWMd8" TargetMode="External"/><Relationship Id="rId3" Type="http://schemas.openxmlformats.org/officeDocument/2006/relationships/hyperlink" Target="https://cloud.organise.earth/s/bnKNEyoZbQCCRLn" TargetMode="External"/><Relationship Id="rId4" Type="http://schemas.openxmlformats.org/officeDocument/2006/relationships/hyperlink" Target="https://organise.earth/signup_user_complete/?id=wg9zq7wqnpgffmrkqyun98ug9o" TargetMode="Externa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pp.glassfrog.com/organizations/17936/orgnav/roles/11813548" TargetMode="External"/><Relationship Id="rId3" Type="http://schemas.openxmlformats.org/officeDocument/2006/relationships/hyperlink" Target="mailto:XR-RegionalLiaisons@protonmail.com" TargetMode="Externa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eedsforchange.org.uk/spokescouncil" TargetMode="External"/><Relationship Id="rId3" Type="http://schemas.openxmlformats.org/officeDocument/2006/relationships/image" Target="../media/image2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kjHv9xLTV4&amp;list=PLnzA40Blbb2kVM38JvpPv-4By8oC5iIzG&amp;index=4" TargetMode="External"/><Relationship Id="rId3" Type="http://schemas.openxmlformats.org/officeDocument/2006/relationships/image" Target="../media/image2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s://www.dropbox.com/sh/37ht3or2hd5bxxs/AAAah5YNG2V7SXq2-tkYsWtca?dl=0&amp;fbclid=IwAR1a53pr5ck20SZ1FH8INMztp_QVU06OQ8b71C4s6u_FY9EpU4sZD2gbS9Q" TargetMode="External"/><Relationship Id="rId4" Type="http://schemas.openxmlformats.org/officeDocument/2006/relationships/hyperlink" Target="https://we.tl/t-QUAd9iKwvp" TargetMode="External"/><Relationship Id="rId5" Type="http://schemas.openxmlformats.org/officeDocument/2006/relationships/hyperlink" Target="https://cloud.organise.earth/s/J2FwJB7CEARgjLH" TargetMode="External"/><Relationship Id="rId6" Type="http://schemas.openxmlformats.org/officeDocument/2006/relationships/hyperlink" Target="https://www.facebook.com/XR-Art-Blockers-427136854509618/"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oOu2xi_DDQ" TargetMode="External"/><Relationship Id="rId3" Type="http://schemas.openxmlformats.org/officeDocument/2006/relationships/hyperlink" Target="https://cloud.organise.earth/s/MsMkjb4CMXYnd56" TargetMode="External"/><Relationship Id="rId4" Type="http://schemas.openxmlformats.org/officeDocument/2006/relationships/image" Target="../media/image31.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kKgQ95wZf7GBjJd" TargetMode="External"/><Relationship Id="rId3" Type="http://schemas.openxmlformats.org/officeDocument/2006/relationships/image" Target="../media/image32.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knockeverydoor.org/how-it-works/index.html#deep-canvassing" TargetMode="External"/><Relationship Id="rId3" Type="http://schemas.openxmlformats.org/officeDocument/2006/relationships/image" Target="../media/image3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7Bs8RjCrQJ9SnoL" TargetMode="Externa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wQWqdE27nEyZijq" TargetMode="Externa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playlist?list=PLnzA40Blbb2kVM38JvpPv-4By8oC5iIzG" TargetMode="Externa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ebellion.global/principles-and-values/" TargetMode="Externa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hyperlink" Target="mailto:XR-RegionalLiaisons@protonmail.com" TargetMode="External"/><Relationship Id="rId4" Type="http://schemas.openxmlformats.org/officeDocument/2006/relationships/hyperlink" Target="https://rebellion.global/branches/" TargetMode="Externa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ebellion.global/the-emergency/"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hyperlink" Target="https://rebellion.global/" TargetMode="External"/><Relationship Id="rId4" Type="http://schemas.openxmlformats.org/officeDocument/2006/relationships/hyperlink" Target="https://app.glassfrog.com/organizations/17936/orgnav/roles/11814058/overview" TargetMode="External"/><Relationship Id="rId5" Type="http://schemas.openxmlformats.org/officeDocument/2006/relationships/hyperlink" Target="mailto:XR-RegionalLiaisons@protonmail.com" TargetMode="Externa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organise.earth/s/PNAR5XoWCGfd4jf" TargetMode="External"/><Relationship Id="rId3" Type="http://schemas.openxmlformats.org/officeDocument/2006/relationships/hyperlink" Target="https://rebellion.global/branches/" TargetMode="External"/><Relationship Id="rId4"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ctrTitle" hasCustomPrompt="0"/>
          </p:nvPr>
        </p:nvSpPr>
        <p:spPr bwMode="auto">
          <a:xfrm flipH="0" flipV="0">
            <a:off x="-30124" y="224614"/>
            <a:ext cx="12271374" cy="2387599"/>
          </a:xfrm>
        </p:spPr>
        <p:txBody>
          <a:bodyPr/>
          <a:lstStyle/>
          <a:p>
            <a:pPr>
              <a:defRPr/>
            </a:pPr>
            <a:r>
              <a:rPr sz="7200" b="1" i="0" u="none">
                <a:solidFill>
                  <a:srgbClr val="FFFFFF"/>
                </a:solidFill>
                <a:latin typeface="Impact"/>
                <a:ea typeface="Impact"/>
                <a:cs typeface="Impact"/>
              </a:rPr>
              <a:t>HOW TO START A NEW XR GROUP</a:t>
            </a:r>
            <a:endParaRPr lang="en-US"/>
          </a:p>
        </p:txBody>
      </p:sp>
      <p:pic>
        <p:nvPicPr>
          <p:cNvPr id="5" name="" hidden="0"/>
          <p:cNvPicPr>
            <a:picLocks noChangeAspect="1"/>
          </p:cNvPicPr>
          <p:nvPr isPhoto="0" userDrawn="0"/>
        </p:nvPicPr>
        <p:blipFill>
          <a:blip r:embed="rId2"/>
          <a:stretch/>
        </p:blipFill>
        <p:spPr bwMode="auto">
          <a:xfrm>
            <a:off x="9200744" y="303989"/>
            <a:ext cx="2666999" cy="885825"/>
          </a:xfrm>
          <a:prstGeom prst="rect">
            <a:avLst/>
          </a:prstGeom>
        </p:spPr>
      </p:pic>
      <p:sp>
        <p:nvSpPr>
          <p:cNvPr id="6" name="" hidden="0"/>
          <p:cNvSpPr/>
          <p:nvPr isPhoto="0" userDrawn="0"/>
        </p:nvSpPr>
        <p:spPr bwMode="auto">
          <a:xfrm flipH="0" flipV="0">
            <a:off x="392502" y="2977339"/>
            <a:ext cx="11326496" cy="179835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800" b="1" i="0" u="none">
                <a:solidFill>
                  <a:srgbClr val="000000"/>
                </a:solidFill>
                <a:latin typeface="Liberation Serif"/>
                <a:ea typeface="Liberation Serif"/>
                <a:cs typeface="Liberation Serif"/>
              </a:rPr>
              <a:t>We are facing an unprecedented </a:t>
            </a:r>
            <a:r>
              <a:rPr sz="2800" b="1" i="0" u="none">
                <a:solidFill>
                  <a:srgbClr val="000000"/>
                </a:solidFill>
                <a:latin typeface="Liberation Serif"/>
                <a:ea typeface="Liberation Serif"/>
                <a:cs typeface="Liberation Serif"/>
              </a:rPr>
              <a:t>global emergency. The government </a:t>
            </a:r>
            <a:r>
              <a:rPr sz="2800" b="1" i="0" u="none">
                <a:solidFill>
                  <a:srgbClr val="000000"/>
                </a:solidFill>
                <a:latin typeface="Liberation Serif"/>
                <a:ea typeface="Liberation Serif"/>
                <a:cs typeface="Liberation Serif"/>
              </a:rPr>
              <a:t>has failed to protect us. To survive, it’s </a:t>
            </a:r>
            <a:r>
              <a:rPr sz="2800" b="1" i="0" u="none">
                <a:solidFill>
                  <a:srgbClr val="000000"/>
                </a:solidFill>
                <a:latin typeface="Liberation Serif"/>
                <a:ea typeface="Liberation Serif"/>
                <a:cs typeface="Liberation Serif"/>
              </a:rPr>
              <a:t>going to take everything we’ve got.</a:t>
            </a:r>
            <a:endParaRPr sz="2800" b="1" i="0" u="none">
              <a:solidFill>
                <a:srgbClr val="000000"/>
              </a:solidFill>
              <a:latin typeface="Liberation Serif"/>
              <a:ea typeface="Liberation Serif"/>
              <a:cs typeface="Liberation Serif"/>
            </a:endParaRPr>
          </a:p>
        </p:txBody>
      </p:sp>
      <p:sp>
        <p:nvSpPr>
          <p:cNvPr id="7" name="" hidden="0"/>
          <p:cNvSpPr/>
          <p:nvPr isPhoto="0" userDrawn="0"/>
        </p:nvSpPr>
        <p:spPr bwMode="auto">
          <a:xfrm flipH="0" flipV="0">
            <a:off x="443938" y="4410570"/>
            <a:ext cx="11223624" cy="315594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br>
              <a:rPr lang="en-US" sz="2400" b="0" i="0" u="none" strike="noStrike" cap="none" spc="0">
                <a:solidFill>
                  <a:schemeClr val="tx1"/>
                </a:solidFill>
                <a:latin typeface="Liberation Serif"/>
                <a:ea typeface="Liberation Serif"/>
                <a:cs typeface="Liberation Serif"/>
              </a:rPr>
            </a:br>
            <a:r>
              <a:rPr lang="en-US" sz="2400" b="0" i="0" u="none" strike="noStrike" cap="none" spc="0">
                <a:solidFill>
                  <a:srgbClr val="000000"/>
                </a:solidFill>
                <a:latin typeface="Liberation Serif"/>
                <a:ea typeface="Liberation Serif"/>
                <a:cs typeface="Liberation Serif"/>
              </a:rPr>
              <a:t>This is a roadmap of getting started in your area </a:t>
            </a:r>
            <a:r>
              <a:rPr lang="en-US" sz="2400" b="0" i="0" u="none" strike="noStrike" cap="none" spc="0">
                <a:solidFill>
                  <a:srgbClr val="000000"/>
                </a:solidFill>
                <a:latin typeface="Liberation Serif"/>
                <a:ea typeface="Liberation Serif"/>
                <a:cs typeface="Liberation Serif"/>
              </a:rPr>
              <a:t>to grow into a mass movement of 3.5%. It's only a guide, but we hope it's useful! Feel free to adapt this to your local context and needs!</a:t>
            </a:r>
            <a:endParaRPr lang="en-US" sz="2400" b="0" i="0" u="none" strike="noStrike" cap="none" spc="0">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52903" y="567445"/>
            <a:ext cx="7102395" cy="5373918"/>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ORGANISE A TALK</a:t>
            </a:r>
            <a:br>
              <a:rPr sz="2800" b="1" i="0" u="none">
                <a:latin typeface="Arial"/>
                <a:ea typeface="Arial"/>
                <a:cs typeface="Arial"/>
              </a:rPr>
            </a:br>
            <a:endParaRPr sz="2800" b="1" i="0" u="none">
              <a:latin typeface="Arial"/>
              <a:ea typeface="Arial"/>
              <a:cs typeface="Arial"/>
            </a:endParaRPr>
          </a:p>
          <a:p>
            <a:pPr>
              <a:defRPr/>
            </a:pPr>
            <a:r>
              <a:rPr sz="2000" b="0" i="0" u="none">
                <a:latin typeface="Liberation Serif"/>
                <a:ea typeface="Liberation Serif"/>
                <a:cs typeface="Liberation Serif"/>
              </a:rPr>
              <a:t>1. First you’ll want to gather those that are sympathetic or interested in the Rebellion in your area. Start by organising an XR - ““Heading for Extinction and What To Do About It” talk in your area. You can </a:t>
            </a:r>
            <a:r>
              <a:rPr sz="2000" b="0" i="0" u="none">
                <a:latin typeface="Liberation Serif"/>
                <a:ea typeface="Liberation Serif"/>
                <a:cs typeface="Liberation Serif"/>
              </a:rPr>
              <a:t>see if any trainings are available online or you can show this </a:t>
            </a:r>
            <a:r>
              <a:rPr sz="2000" b="0" i="0" u="sng">
                <a:latin typeface="Liberation Serif"/>
                <a:ea typeface="Liberation Serif"/>
                <a:cs typeface="Liberation Serif"/>
                <a:hlinkClick r:id="rId2" tooltip=""/>
              </a:rPr>
              <a:t>video version</a:t>
            </a:r>
            <a:r>
              <a:rPr sz="2000" b="0" i="0" u="none">
                <a:latin typeface="Liberation Serif"/>
                <a:ea typeface="Liberation Serif"/>
                <a:cs typeface="Liberation Serif"/>
              </a:rPr>
              <a:t>  in a local cafe/pub/community centre.  </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2. Creating a event you can share on social media, share it in other local groups and message those that say they are interested. Put a few flyers in local cafes and on community boards. </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3. After the talk, ask everyone to sign up on a </a:t>
            </a:r>
            <a:r>
              <a:rPr sz="2000" b="0" i="0" u="none">
                <a:latin typeface="Liberation Serif"/>
                <a:ea typeface="Liberation Serif"/>
                <a:cs typeface="Liberation Serif"/>
              </a:rPr>
              <a:t>form (</a:t>
            </a:r>
            <a:r>
              <a:rPr sz="2000" b="0" i="0" u="sng">
                <a:latin typeface="Liberation Serif"/>
                <a:ea typeface="Liberation Serif"/>
                <a:cs typeface="Liberation Serif"/>
                <a:hlinkClick r:id="rId3" tooltip=""/>
              </a:rPr>
              <a:t>example here)</a:t>
            </a:r>
            <a:r>
              <a:rPr sz="2000" b="0" i="0" u="none">
                <a:latin typeface="Liberation Serif"/>
                <a:ea typeface="Liberation Serif"/>
                <a:cs typeface="Liberation Serif"/>
              </a:rPr>
              <a:t> and have snacks/tea around for people to stay afterwards and chat. </a:t>
            </a:r>
            <a:br>
              <a:rPr sz="2000" b="0" i="0" u="none">
                <a:latin typeface="Liberation Serif"/>
                <a:ea typeface="Liberation Serif"/>
                <a:cs typeface="Liberation Serif"/>
              </a:rPr>
            </a:br>
            <a:r>
              <a:rPr sz="2000" b="0" i="0" u="none">
                <a:latin typeface="Liberation Serif"/>
                <a:ea typeface="Liberation Serif"/>
                <a:cs typeface="Liberation Serif"/>
              </a:rPr>
              <a:t>More Info </a:t>
            </a:r>
            <a:r>
              <a:rPr sz="2000" b="0" i="0" u="sng">
                <a:latin typeface="Liberation Serif"/>
                <a:ea typeface="Liberation Serif"/>
                <a:cs typeface="Liberation Serif"/>
                <a:hlinkClick r:id="rId4" tooltip=""/>
              </a:rPr>
              <a:t>here</a:t>
            </a:r>
            <a:r>
              <a:rPr sz="2000" b="0" i="0" u="none">
                <a:latin typeface="Liberation Serif"/>
                <a:ea typeface="Liberation Serif"/>
                <a:cs typeface="Liberation Serif"/>
              </a:rPr>
              <a:t>.</a:t>
            </a:r>
            <a:br>
              <a:rPr sz="2000" b="0" i="0" u="none">
                <a:latin typeface="Liberation Serif"/>
                <a:ea typeface="Liberation Serif"/>
                <a:cs typeface="Liberation Serif"/>
              </a:rPr>
            </a:br>
            <a:endParaRPr sz="2000" b="0" i="0" u="none">
              <a:latin typeface="Liberation Serif"/>
              <a:ea typeface="Liberation Serif"/>
              <a:cs typeface="Liberation Serif"/>
            </a:endParaRPr>
          </a:p>
        </p:txBody>
      </p:sp>
      <p:pic>
        <p:nvPicPr>
          <p:cNvPr id="5" name="" hidden="0"/>
          <p:cNvPicPr>
            <a:picLocks noChangeAspect="1"/>
          </p:cNvPicPr>
          <p:nvPr isPhoto="0" userDrawn="0"/>
        </p:nvPicPr>
        <p:blipFill>
          <a:blip r:embed="rId5"/>
          <a:stretch/>
        </p:blipFill>
        <p:spPr bwMode="auto">
          <a:xfrm>
            <a:off x="7962438" y="2419754"/>
            <a:ext cx="3190873" cy="38195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89786" y="1256488"/>
            <a:ext cx="9808723" cy="5011221"/>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This event is ideal to:</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Inform your local group members about the rationale behind XR</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Reach out to like-minded people in your community</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Experiment with different formats (e.g. organise home talks, deliver talk in occupied building)</a:t>
            </a: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No of attendants: </a:t>
            </a:r>
            <a:r>
              <a:rPr sz="2000" b="0" i="0" u="none">
                <a:latin typeface="Liberation Serif"/>
                <a:ea typeface="Liberation Serif"/>
                <a:cs typeface="Liberation Serif"/>
              </a:rPr>
              <a:t>unlimited</a:t>
            </a:r>
            <a:br>
              <a:rPr sz="2000" b="0" i="0" u="none">
                <a:latin typeface="Liberation Serif"/>
                <a:ea typeface="Liberation Serif"/>
                <a:cs typeface="Liberation Serif"/>
              </a:rPr>
            </a:br>
            <a:r>
              <a:rPr sz="2000" b="0" i="0" u="none">
                <a:latin typeface="Liberation Serif"/>
                <a:ea typeface="Liberation Serif"/>
                <a:cs typeface="Liberation Serif"/>
              </a:rPr>
              <a:t>Duration: </a:t>
            </a:r>
            <a:r>
              <a:rPr sz="2000" b="0" i="0" u="none">
                <a:latin typeface="Liberation Serif"/>
                <a:ea typeface="Liberation Serif"/>
                <a:cs typeface="Liberation Serif"/>
              </a:rPr>
              <a:t>2 hours</a:t>
            </a: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1" i="0" u="none">
                <a:latin typeface="Liberation Serif"/>
                <a:ea typeface="Liberation Serif"/>
                <a:cs typeface="Liberation Serif"/>
              </a:rPr>
              <a:t>Check online or ask other local groups if any trainings are available for how to offer the talk!</a:t>
            </a:r>
            <a:br>
              <a:rPr sz="2000" b="1" i="0" u="none">
                <a:latin typeface="Liberation Serif"/>
                <a:ea typeface="Liberation Serif"/>
                <a:cs typeface="Liberation Serif"/>
              </a:rPr>
            </a:br>
            <a:endParaRPr sz="2000" b="1" i="0" u="none">
              <a:latin typeface="Liberation Serif"/>
              <a:ea typeface="Liberation Serif"/>
              <a:cs typeface="Liberation Serif"/>
            </a:endParaRPr>
          </a:p>
        </p:txBody>
      </p:sp>
      <p:sp>
        <p:nvSpPr>
          <p:cNvPr id="5" name="" hidden="0"/>
          <p:cNvSpPr/>
          <p:nvPr isPhoto="0" userDrawn="0"/>
        </p:nvSpPr>
        <p:spPr bwMode="auto">
          <a:xfrm flipH="0" flipV="0">
            <a:off x="508723" y="287290"/>
            <a:ext cx="8529432" cy="1070528"/>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5400" b="0" i="0" u="none">
                <a:solidFill>
                  <a:srgbClr val="FC5BBC"/>
                </a:solidFill>
                <a:latin typeface="Impact"/>
                <a:ea typeface="Impact"/>
                <a:cs typeface="Impact"/>
              </a:rPr>
              <a:t>HEADING FOR EXTINCTION TALK</a:t>
            </a:r>
            <a:endParaRPr sz="5400" b="0">
              <a:solidFill>
                <a:srgbClr val="FC5BBC"/>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21121" y="529857"/>
            <a:ext cx="10485367" cy="5874184"/>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NONVIOLENT DIRECT ACTION TRAINING </a:t>
            </a:r>
            <a:br>
              <a:rPr sz="2800" b="1" i="0" u="none">
                <a:latin typeface="Arial"/>
                <a:ea typeface="Arial"/>
                <a:cs typeface="Arial"/>
              </a:rPr>
            </a:br>
            <a:endParaRPr sz="2800" b="1" i="0" u="none">
              <a:latin typeface="Arial"/>
              <a:ea typeface="Arial"/>
              <a:cs typeface="Arial"/>
            </a:endParaRPr>
          </a:p>
          <a:p>
            <a:pPr>
              <a:defRPr/>
            </a:pPr>
            <a:r>
              <a:rPr sz="2000" b="0" i="0" u="none">
                <a:latin typeface="Liberation Serif"/>
                <a:ea typeface="Liberation Serif"/>
                <a:cs typeface="Liberation Serif"/>
              </a:rPr>
              <a:t>XR is committed to</a:t>
            </a:r>
            <a:r>
              <a:rPr sz="2000" b="0" i="0" u="sng">
                <a:latin typeface="Liberation Serif"/>
                <a:ea typeface="Liberation Serif"/>
                <a:cs typeface="Liberation Serif"/>
                <a:hlinkClick r:id="rId2" tooltip=""/>
              </a:rPr>
              <a:t> non-violence</a:t>
            </a:r>
            <a:r>
              <a:rPr sz="2000" b="0" i="0" u="none">
                <a:latin typeface="Liberation Serif"/>
                <a:ea typeface="Liberation Serif"/>
                <a:cs typeface="Liberation Serif"/>
              </a:rPr>
              <a:t>. It's good to organise an </a:t>
            </a:r>
            <a:r>
              <a:rPr sz="2000" b="1" i="0" u="none">
                <a:latin typeface="Liberation Serif"/>
                <a:ea typeface="Liberation Serif"/>
                <a:cs typeface="Liberation Serif"/>
              </a:rPr>
              <a:t>NVDA training</a:t>
            </a:r>
            <a:r>
              <a:rPr sz="2000" b="0" i="0" u="none">
                <a:latin typeface="Liberation Serif"/>
                <a:ea typeface="Liberation Serif"/>
                <a:cs typeface="Liberation Serif"/>
              </a:rPr>
              <a:t> after</a:t>
            </a:r>
            <a:r>
              <a:rPr sz="2000" b="1" i="0" u="none">
                <a:latin typeface="Liberation Serif"/>
                <a:ea typeface="Liberation Serif"/>
                <a:cs typeface="Liberation Serif"/>
              </a:rPr>
              <a:t> </a:t>
            </a:r>
            <a:r>
              <a:rPr sz="2000" b="0" i="0" u="none">
                <a:latin typeface="Liberation Serif"/>
                <a:ea typeface="Liberation Serif"/>
                <a:cs typeface="Liberation Serif"/>
              </a:rPr>
              <a:t>talk</a:t>
            </a:r>
            <a:r>
              <a:rPr sz="2000" b="0" i="0" u="none">
                <a:latin typeface="Liberation Serif"/>
                <a:ea typeface="Liberation Serif"/>
                <a:cs typeface="Liberation Serif"/>
              </a:rPr>
              <a:t> so</a:t>
            </a:r>
            <a:r>
              <a:rPr sz="2000" b="0" i="0" u="none">
                <a:latin typeface="Liberation Serif"/>
                <a:ea typeface="Liberation Serif"/>
                <a:cs typeface="Liberation Serif"/>
              </a:rPr>
              <a:t> you can invite the talk audience to it. For example, one week afterwards. </a:t>
            </a:r>
            <a:r>
              <a:rPr sz="2000" b="0" i="0" u="none">
                <a:latin typeface="Liberation Serif"/>
                <a:ea typeface="Liberation Serif"/>
                <a:cs typeface="Liberation Serif"/>
              </a:rPr>
              <a:t>An NVDA training should:</a:t>
            </a:r>
            <a:br>
              <a:rPr sz="2000" b="0" i="0" u="none">
                <a:latin typeface="Liberation Serif"/>
                <a:ea typeface="Liberation Serif"/>
                <a:cs typeface="Liberation Serif"/>
              </a:rPr>
            </a:b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Train you up in theories and concepts of civil disobedience.</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Practice different techniques for Direct Action</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Provide you with a short legal briefing</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Help you to form Affinity Groups</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No of attendants: </a:t>
            </a:r>
            <a:r>
              <a:rPr sz="2000" b="0" i="0" u="none">
                <a:latin typeface="Liberation Serif"/>
                <a:ea typeface="Liberation Serif"/>
                <a:cs typeface="Liberation Serif"/>
              </a:rPr>
              <a:t>unlimited</a:t>
            </a:r>
            <a:br>
              <a:rPr sz="2000" b="0" i="0" u="none">
                <a:latin typeface="Liberation Serif"/>
                <a:ea typeface="Liberation Serif"/>
                <a:cs typeface="Liberation Serif"/>
              </a:rPr>
            </a:br>
            <a:r>
              <a:rPr sz="2000" b="0" i="0" u="none">
                <a:latin typeface="Liberation Serif"/>
                <a:ea typeface="Liberation Serif"/>
                <a:cs typeface="Liberation Serif"/>
              </a:rPr>
              <a:t>Duration: </a:t>
            </a:r>
            <a:r>
              <a:rPr sz="2000" b="0" i="0" u="none">
                <a:latin typeface="Liberation Serif"/>
                <a:ea typeface="Liberation Serif"/>
                <a:cs typeface="Liberation Serif"/>
              </a:rPr>
              <a:t>3-5 hours</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1" i="0" u="none">
                <a:latin typeface="Liberation Serif"/>
                <a:ea typeface="Liberation Serif"/>
                <a:cs typeface="Liberation Serif"/>
              </a:rPr>
              <a:t>NB: All rebels are recommended to attend NVDA trainings before they participate in our actions!</a:t>
            </a:r>
            <a:br>
              <a:rPr sz="2000" b="1" i="0" u="none">
                <a:latin typeface="Liberation Serif"/>
                <a:ea typeface="Liberation Serif"/>
                <a:cs typeface="Liberation Serif"/>
              </a:rPr>
            </a:br>
            <a:endParaRPr sz="2000" b="1" i="0" u="none">
              <a:latin typeface="Liberation Serif"/>
              <a:ea typeface="Liberation Serif"/>
              <a:cs typeface="Liberation Serif"/>
            </a:endParaRPr>
          </a:p>
          <a:p>
            <a:pPr>
              <a:defRPr/>
            </a:pPr>
            <a:endParaRPr sz="2000" b="1" i="0" u="none">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3467098" y="842961"/>
            <a:ext cx="10515600" cy="1325562"/>
          </a:xfrm>
        </p:spPr>
        <p:txBody>
          <a:bodyPr/>
          <a:lstStyle/>
          <a:p>
            <a:pPr>
              <a:defRPr/>
            </a:pPr>
            <a:r>
              <a:rPr sz="5400">
                <a:solidFill>
                  <a:schemeClr val="bg1"/>
                </a:solidFill>
                <a:latin typeface="Impact"/>
                <a:ea typeface="Impact"/>
                <a:cs typeface="Impact"/>
              </a:rPr>
              <a:t>FORMING A GROUP</a:t>
            </a:r>
            <a:endParaRPr sz="5400">
              <a:solidFill>
                <a:schemeClr val="bg1"/>
              </a:solidFill>
              <a:latin typeface="Impact"/>
              <a:ea typeface="Impact"/>
              <a:cs typeface="Impact"/>
            </a:endParaRPr>
          </a:p>
        </p:txBody>
      </p:sp>
      <p:pic>
        <p:nvPicPr>
          <p:cNvPr id="5" name="" hidden="0"/>
          <p:cNvPicPr>
            <a:picLocks noChangeAspect="1"/>
          </p:cNvPicPr>
          <p:nvPr isPhoto="0" userDrawn="0"/>
        </p:nvPicPr>
        <p:blipFill>
          <a:blip r:embed="rId2"/>
          <a:stretch/>
        </p:blipFill>
        <p:spPr bwMode="auto">
          <a:xfrm>
            <a:off x="3658005" y="2634420"/>
            <a:ext cx="4257675" cy="2886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307912" y="496920"/>
            <a:ext cx="6341395" cy="568419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WELCOME MEETING</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A welcoming meeting will help to bring new people who are curious about XR together to discuss what it is all about!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You can run a couple of simple workshops to discuss the 10 principles and values and our demands.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Make the meeting fun and relaxed and don’t forget the food!</a:t>
            </a:r>
            <a:endParaRPr sz="2200" b="0" i="0" u="none">
              <a:latin typeface="Liberation Serif"/>
              <a:ea typeface="Liberation Serif"/>
              <a:cs typeface="Liberation Serif"/>
            </a:endParaRPr>
          </a:p>
          <a:p>
            <a:pPr>
              <a:defRPr/>
            </a:pP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1" i="0" u="none">
                <a:latin typeface="Liberation Serif"/>
                <a:ea typeface="Liberation Serif"/>
                <a:cs typeface="Liberation Serif"/>
              </a:rPr>
              <a:t>RESOURCE: </a:t>
            </a:r>
            <a:r>
              <a:rPr sz="2200" b="1" i="0" u="sng">
                <a:latin typeface="Liberation Serif"/>
                <a:ea typeface="Liberation Serif"/>
                <a:cs typeface="Liberation Serif"/>
                <a:hlinkClick r:id="rId2" tooltip=""/>
              </a:rPr>
              <a:t>Welcome Meeting Workshop Plan</a:t>
            </a:r>
            <a:br>
              <a:rPr sz="2200" b="1" i="0" u="none">
                <a:latin typeface="Liberation Serif"/>
                <a:ea typeface="Liberation Serif"/>
                <a:cs typeface="Liberation Serif"/>
              </a:rPr>
            </a:br>
            <a:endParaRPr sz="2200" b="1" i="0" u="none">
              <a:latin typeface="Liberation Serif"/>
              <a:ea typeface="Liberation Serif"/>
              <a:cs typeface="Liberation Serif"/>
            </a:endParaRPr>
          </a:p>
          <a:p>
            <a:pPr>
              <a:defRPr/>
            </a:pPr>
            <a:endParaRPr sz="2200" b="1" i="0" u="none">
              <a:latin typeface="Liberation Serif"/>
              <a:ea typeface="Liberation Serif"/>
              <a:cs typeface="Liberation Serif"/>
            </a:endParaRPr>
          </a:p>
        </p:txBody>
      </p:sp>
      <p:pic>
        <p:nvPicPr>
          <p:cNvPr id="5" name="" hidden="0"/>
          <p:cNvPicPr>
            <a:picLocks noChangeAspect="1"/>
          </p:cNvPicPr>
          <p:nvPr isPhoto="0" userDrawn="0"/>
        </p:nvPicPr>
        <p:blipFill>
          <a:blip r:embed="rId3"/>
          <a:stretch/>
        </p:blipFill>
        <p:spPr bwMode="auto">
          <a:xfrm flipH="0" flipV="0">
            <a:off x="6545904" y="3141223"/>
            <a:ext cx="5271223" cy="33147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01636" y="439527"/>
            <a:ext cx="7444692" cy="6025312"/>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GENERAL MEETING</a:t>
            </a:r>
            <a:br>
              <a:rPr sz="2000" b="1" i="0" u="none">
                <a:latin typeface="Liberation Serif"/>
                <a:ea typeface="Liberation Serif"/>
                <a:cs typeface="Liberation Serif"/>
              </a:rPr>
            </a:b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At your first general meeting, you can start to share the culture of Extinction Rebellion. Some groups start with regenerative exercise, like actively listening to each other for 3 mins or having a “check-in” (to see how everyone is feeling in small groups) for 10 mins.</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In the main part of the meeting you can split into Working Groups and the coordinators of each group will join with other rebels to work out plans (e.g design an action, plan outreach into different communities).</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At the end everyone comes back together, with someone from each group sharing what you talked about for the whole group, and then finish with a song!</a:t>
            </a: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1" i="0" u="none">
                <a:latin typeface="Liberation Serif"/>
                <a:ea typeface="Liberation Serif"/>
                <a:cs typeface="Liberation Serif"/>
              </a:rPr>
              <a:t>RESOURCE: </a:t>
            </a:r>
            <a:r>
              <a:rPr sz="2000" b="1" i="0" u="none">
                <a:latin typeface="Liberation Serif"/>
                <a:ea typeface="Liberation Serif"/>
                <a:cs typeface="Liberation Serif"/>
              </a:rPr>
              <a:t> </a:t>
            </a:r>
            <a:br>
              <a:rPr sz="2000" b="1" i="0" u="none">
                <a:latin typeface="Liberation Serif"/>
                <a:ea typeface="Liberation Serif"/>
                <a:cs typeface="Liberation Serif"/>
              </a:rPr>
            </a:br>
            <a:r>
              <a:rPr sz="2000" b="1" i="0" u="sng">
                <a:latin typeface="Liberation Serif"/>
                <a:ea typeface="Liberation Serif"/>
                <a:cs typeface="Liberation Serif"/>
                <a:hlinkClick r:id="rId2" tooltip=""/>
              </a:rPr>
              <a:t>An example weekly agenda</a:t>
            </a:r>
            <a:br>
              <a:rPr sz="2000" b="1" i="0" u="none">
                <a:latin typeface="Liberation Serif"/>
                <a:ea typeface="Liberation Serif"/>
                <a:cs typeface="Liberation Serif"/>
              </a:rPr>
            </a:br>
            <a:br>
              <a:rPr sz="2000" b="1" i="0" u="none">
                <a:latin typeface="Liberation Serif"/>
                <a:ea typeface="Liberation Serif"/>
                <a:cs typeface="Liberation Serif"/>
              </a:rPr>
            </a:br>
            <a:endParaRPr sz="2000" b="1" i="0" u="none">
              <a:latin typeface="Liberation Serif"/>
              <a:ea typeface="Liberation Serif"/>
              <a:cs typeface="Liberation Serif"/>
            </a:endParaRPr>
          </a:p>
        </p:txBody>
      </p:sp>
      <p:pic>
        <p:nvPicPr>
          <p:cNvPr id="5" name="" hidden="0"/>
          <p:cNvPicPr>
            <a:picLocks noChangeAspect="1"/>
          </p:cNvPicPr>
          <p:nvPr isPhoto="0" userDrawn="0"/>
        </p:nvPicPr>
        <p:blipFill>
          <a:blip r:embed="rId3"/>
          <a:stretch/>
        </p:blipFill>
        <p:spPr bwMode="auto">
          <a:xfrm flipH="0" flipV="0">
            <a:off x="5882805" y="-934302"/>
            <a:ext cx="11422313" cy="71166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rcRect l="-18526" t="-3778" r="18525" b="3778"/>
          <a:stretch/>
        </p:blipFill>
        <p:spPr bwMode="auto">
          <a:xfrm>
            <a:off x="-1091291" y="1724949"/>
            <a:ext cx="12191998" cy="4681728"/>
          </a:xfrm>
          <a:prstGeom prst="rect">
            <a:avLst/>
          </a:prstGeom>
        </p:spPr>
      </p:pic>
      <p:sp>
        <p:nvSpPr>
          <p:cNvPr id="5" name="" hidden="0"/>
          <p:cNvSpPr/>
          <p:nvPr isPhoto="0" userDrawn="0"/>
        </p:nvSpPr>
        <p:spPr bwMode="auto">
          <a:xfrm flipH="0" flipV="0">
            <a:off x="501635" y="439526"/>
            <a:ext cx="11197012" cy="6025311"/>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HAND SIGNALS</a:t>
            </a:r>
            <a:br>
              <a:rPr sz="5400" b="0" i="0" u="none">
                <a:solidFill>
                  <a:srgbClr val="FC5BBC"/>
                </a:solidFill>
                <a:latin typeface="Impact"/>
                <a:ea typeface="Impact"/>
                <a:cs typeface="Impact"/>
              </a:rPr>
            </a:br>
            <a:r>
              <a:rPr sz="2000" b="0" i="0" u="none">
                <a:latin typeface="Liberation Serif"/>
                <a:ea typeface="Liberation Serif"/>
                <a:cs typeface="Liberation Serif"/>
              </a:rPr>
              <a:t>Hand signals are a useful way to guide a meeting. They may differ in different countries. Here are some examples:</a:t>
            </a:r>
            <a:br>
              <a:rPr sz="2000" b="1" i="0" u="none">
                <a:latin typeface="Liberation Serif"/>
                <a:ea typeface="Liberation Serif"/>
                <a:cs typeface="Liberation Serif"/>
              </a:rPr>
            </a:br>
            <a:endParaRPr sz="2000" b="1" i="0" u="none">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400086" y="819149"/>
            <a:ext cx="8974463" cy="5200650"/>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OUR CULTURE</a:t>
            </a:r>
            <a:br>
              <a:rPr sz="2000" b="1" i="0" u="none">
                <a:latin typeface="Arial"/>
                <a:ea typeface="Arial"/>
                <a:cs typeface="Arial"/>
              </a:rPr>
            </a:br>
            <a:endParaRPr sz="2000" b="1" i="0" u="none">
              <a:latin typeface="Liberation Serif"/>
              <a:ea typeface="Liberation Serif"/>
              <a:cs typeface="Liberation Serif"/>
            </a:endParaRPr>
          </a:p>
          <a:p>
            <a:pPr>
              <a:defRPr/>
            </a:pPr>
            <a:r>
              <a:rPr sz="2200" b="0" i="0" u="none">
                <a:latin typeface="Liberation Serif"/>
                <a:ea typeface="Liberation Serif"/>
                <a:cs typeface="Liberation Serif"/>
              </a:rPr>
              <a:t>In all of our meetings it is important to highlight how we work together in a respectful culture. This might mean:</a:t>
            </a:r>
            <a:br>
              <a:rPr sz="2200" b="0" i="0" u="none">
                <a:latin typeface="Liberation Serif"/>
                <a:ea typeface="Liberation Serif"/>
                <a:cs typeface="Liberation Serif"/>
              </a:rPr>
            </a:br>
            <a:endParaRPr sz="2200" b="0" i="0" u="none">
              <a:latin typeface="Liberation Serif"/>
              <a:ea typeface="Liberation Serif"/>
              <a:cs typeface="Liberation Serif"/>
            </a:endParaRPr>
          </a:p>
          <a:p>
            <a:pPr marL="239821" indent="-239821">
              <a:buFont typeface="Arial"/>
              <a:buChar char="•"/>
              <a:defRPr/>
            </a:pPr>
            <a:r>
              <a:rPr sz="2200" b="0" i="0" u="none">
                <a:latin typeface="Liberation Serif"/>
                <a:ea typeface="Liberation Serif"/>
                <a:cs typeface="Liberation Serif"/>
              </a:rPr>
              <a:t>Creating a </a:t>
            </a:r>
            <a:r>
              <a:rPr sz="2200" b="0" i="0">
                <a:latin typeface="Liberation Serif"/>
                <a:ea typeface="Liberation Serif"/>
                <a:cs typeface="Liberation Serif"/>
              </a:rPr>
              <a:t>Group Agreement </a:t>
            </a:r>
            <a:endParaRPr sz="2200" b="0" i="0" u="none">
              <a:latin typeface="Liberation Serif"/>
              <a:ea typeface="Liberation Serif"/>
              <a:cs typeface="Liberation Serif"/>
            </a:endParaRPr>
          </a:p>
          <a:p>
            <a:pPr marL="239821" indent="-239821">
              <a:buFont typeface="Arial"/>
              <a:buChar char="•"/>
              <a:defRPr/>
            </a:pPr>
            <a:r>
              <a:rPr sz="2200" b="0" i="0" u="none">
                <a:latin typeface="Liberation Serif"/>
                <a:ea typeface="Liberation Serif"/>
                <a:cs typeface="Liberation Serif"/>
              </a:rPr>
              <a:t>Using hand signals </a:t>
            </a:r>
            <a:endParaRPr sz="2200" b="0" i="0" u="none">
              <a:latin typeface="Liberation Serif"/>
              <a:ea typeface="Liberation Serif"/>
              <a:cs typeface="Liberation Serif"/>
            </a:endParaRPr>
          </a:p>
          <a:p>
            <a:pPr marL="239821" indent="-239821">
              <a:buFont typeface="Arial"/>
              <a:buChar char="•"/>
              <a:defRPr/>
            </a:pPr>
            <a:r>
              <a:rPr sz="2200" b="0" i="0" u="none">
                <a:latin typeface="Liberation Serif"/>
                <a:ea typeface="Liberation Serif"/>
                <a:cs typeface="Liberation Serif"/>
              </a:rPr>
              <a:t>Having facilitators to make sure everyone’s voice is heard (you can</a:t>
            </a:r>
            <a:r>
              <a:rPr sz="2200" b="0" i="0" u="none">
                <a:latin typeface="Liberation Serif"/>
                <a:ea typeface="Liberation Serif"/>
                <a:cs typeface="Liberation Serif"/>
              </a:rPr>
              <a:t> learn more by watching this </a:t>
            </a:r>
            <a:r>
              <a:rPr sz="2200" b="0" i="0" u="sng">
                <a:latin typeface="Liberation Serif"/>
                <a:ea typeface="Liberation Serif"/>
                <a:cs typeface="Liberation Serif"/>
                <a:hlinkClick r:id="rId2" tooltip=""/>
              </a:rPr>
              <a:t>video</a:t>
            </a:r>
            <a:r>
              <a:rPr sz="2200" b="0" i="0" u="none">
                <a:latin typeface="Liberation Serif"/>
                <a:ea typeface="Liberation Serif"/>
                <a:cs typeface="Liberation Serif"/>
              </a:rPr>
              <a:t> and reading this </a:t>
            </a:r>
            <a:r>
              <a:rPr sz="2200" b="0" i="0" u="sng">
                <a:latin typeface="Liberation Serif"/>
                <a:ea typeface="Liberation Serif"/>
                <a:cs typeface="Liberation Serif"/>
                <a:hlinkClick r:id="rId3" tooltip=""/>
              </a:rPr>
              <a:t>guide</a:t>
            </a:r>
            <a:r>
              <a:rPr sz="2200" b="0" i="0" u="none">
                <a:latin typeface="Liberation Serif"/>
                <a:ea typeface="Liberation Serif"/>
                <a:cs typeface="Liberation Serif"/>
              </a:rPr>
              <a:t>)</a:t>
            </a:r>
            <a:br>
              <a:rPr sz="2200" b="0" i="0" u="none">
                <a:latin typeface="Liberation Serif"/>
                <a:ea typeface="Liberation Serif"/>
                <a:cs typeface="Liberation Serif"/>
              </a:rPr>
            </a:br>
            <a:br>
              <a:rPr sz="2200" b="0" i="0" u="none">
                <a:latin typeface="Liberation Serif"/>
                <a:ea typeface="Liberation Serif"/>
                <a:cs typeface="Liberation Serif"/>
              </a:rPr>
            </a:br>
            <a:br>
              <a:rPr sz="2200" b="0" i="0" u="none">
                <a:latin typeface="Liberation Serif"/>
                <a:ea typeface="Liberation Serif"/>
                <a:cs typeface="Liberation Serif"/>
              </a:rPr>
            </a:br>
            <a:r>
              <a:rPr sz="2200" b="0" i="0" u="none">
                <a:latin typeface="Liberation Serif"/>
                <a:ea typeface="Liberation Serif"/>
                <a:cs typeface="Liberation Serif"/>
              </a:rPr>
              <a:t>Think about how you want to want to work together - </a:t>
            </a:r>
            <a:r>
              <a:rPr sz="2200" b="0" i="0" u="sng">
                <a:latin typeface="Liberation Serif"/>
                <a:ea typeface="Liberation Serif"/>
                <a:cs typeface="Liberation Serif"/>
                <a:hlinkClick r:id="rId4" tooltip=""/>
              </a:rPr>
              <a:t>here are some tips for inspiration</a:t>
            </a:r>
            <a:r>
              <a:rPr sz="2200" b="0" i="0" u="none">
                <a:latin typeface="Liberation Serif"/>
                <a:ea typeface="Liberation Serif"/>
                <a:cs typeface="Liberation Serif"/>
              </a:rPr>
              <a:t>! </a:t>
            </a:r>
            <a:br>
              <a:rPr sz="22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p:txBody>
      </p:sp>
      <p:pic>
        <p:nvPicPr>
          <p:cNvPr id="5" name="" hidden="0"/>
          <p:cNvPicPr>
            <a:picLocks noChangeAspect="1"/>
          </p:cNvPicPr>
          <p:nvPr isPhoto="0" userDrawn="0"/>
        </p:nvPicPr>
        <p:blipFill>
          <a:blip r:embed="rId5"/>
          <a:stretch/>
        </p:blipFill>
        <p:spPr bwMode="auto">
          <a:xfrm>
            <a:off x="9137791" y="2095517"/>
            <a:ext cx="2400300" cy="38480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52449" y="628649"/>
            <a:ext cx="9507899" cy="417579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AND THAT MEANS HAVING FUN TOO!</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You might want to end off meetings with a song or a dance break! </a:t>
            </a:r>
            <a:br>
              <a:rPr sz="2200" b="0" i="0" u="none">
                <a:latin typeface="Liberation Serif"/>
                <a:ea typeface="Liberation Serif"/>
                <a:cs typeface="Liberation Serif"/>
              </a:rPr>
            </a:br>
            <a:br>
              <a:rPr sz="2200" b="0" i="0" u="none">
                <a:latin typeface="Liberation Serif"/>
                <a:ea typeface="Liberation Serif"/>
                <a:cs typeface="Liberation Serif"/>
              </a:rPr>
            </a:br>
            <a:r>
              <a:rPr sz="2200" b="0" i="0" u="none">
                <a:latin typeface="Liberation Serif"/>
                <a:ea typeface="Liberation Serif"/>
                <a:cs typeface="Liberation Serif"/>
              </a:rPr>
              <a:t>Ideas include:</a:t>
            </a:r>
            <a:endParaRPr sz="2200" b="0" i="0" u="none">
              <a:latin typeface="Liberation Serif"/>
              <a:ea typeface="Liberation Serif"/>
              <a:cs typeface="Liberation Serif"/>
            </a:endParaRPr>
          </a:p>
          <a:p>
            <a:pPr>
              <a:defRPr/>
            </a:pPr>
            <a:r>
              <a:rPr sz="2200" b="1" i="0" u="none">
                <a:latin typeface="Liberation Serif"/>
                <a:ea typeface="Liberation Serif"/>
                <a:cs typeface="Liberation Serif"/>
              </a:rPr>
              <a:t>Film Nights</a:t>
            </a:r>
            <a:endParaRPr sz="2200" b="1" i="0" u="none">
              <a:latin typeface="Liberation Serif"/>
              <a:ea typeface="Liberation Serif"/>
              <a:cs typeface="Liberation Serif"/>
            </a:endParaRPr>
          </a:p>
          <a:p>
            <a:pPr>
              <a:defRPr/>
            </a:pPr>
            <a:r>
              <a:rPr sz="2200" b="1" i="0" u="none">
                <a:latin typeface="Liberation Serif"/>
                <a:ea typeface="Liberation Serif"/>
                <a:cs typeface="Liberation Serif"/>
              </a:rPr>
              <a:t>Gardening </a:t>
            </a:r>
            <a:endParaRPr sz="2200" b="1" i="0" u="none">
              <a:latin typeface="Liberation Serif"/>
              <a:ea typeface="Liberation Serif"/>
              <a:cs typeface="Liberation Serif"/>
            </a:endParaRPr>
          </a:p>
          <a:p>
            <a:pPr>
              <a:defRPr/>
            </a:pPr>
            <a:r>
              <a:rPr sz="2200" b="1" i="0" u="none">
                <a:latin typeface="Liberation Serif"/>
                <a:ea typeface="Liberation Serif"/>
                <a:cs typeface="Liberation Serif"/>
              </a:rPr>
              <a:t>Walks</a:t>
            </a:r>
            <a:endParaRPr sz="2200" b="1" i="0" u="none">
              <a:latin typeface="Liberation Serif"/>
              <a:ea typeface="Liberation Serif"/>
              <a:cs typeface="Liberation Serif"/>
            </a:endParaRPr>
          </a:p>
          <a:p>
            <a:pPr>
              <a:defRPr/>
            </a:pPr>
            <a:r>
              <a:rPr sz="2200" b="1" i="0" u="none">
                <a:latin typeface="Liberation Serif"/>
                <a:ea typeface="Liberation Serif"/>
                <a:cs typeface="Liberation Serif"/>
              </a:rPr>
              <a:t>Gigs</a:t>
            </a:r>
            <a:br>
              <a:rPr sz="2200" b="1" i="0" u="none">
                <a:latin typeface="Liberation Serif"/>
                <a:ea typeface="Liberation Serif"/>
                <a:cs typeface="Liberation Serif"/>
              </a:rPr>
            </a:br>
            <a:br>
              <a:rPr sz="2200" b="1" i="0" u="none">
                <a:latin typeface="Liberation Serif"/>
                <a:ea typeface="Liberation Serif"/>
                <a:cs typeface="Liberation Serif"/>
              </a:rPr>
            </a:br>
            <a:endParaRPr sz="2200" b="1" i="0" u="none">
              <a:latin typeface="Liberation Serif"/>
              <a:ea typeface="Liberation Serif"/>
              <a:cs typeface="Liberation Serif"/>
            </a:endParaRPr>
          </a:p>
          <a:p>
            <a:pPr>
              <a:defRPr/>
            </a:pPr>
            <a:r>
              <a:rPr sz="2200" b="1" i="0" u="none">
                <a:latin typeface="Liberation Serif"/>
                <a:ea typeface="Liberation Serif"/>
                <a:cs typeface="Liberation Serif"/>
              </a:rPr>
              <a:t>“If I can’t dance to it, it’s not my revolution” </a:t>
            </a:r>
            <a:br>
              <a:rPr sz="2200" b="1" i="0" u="none">
                <a:latin typeface="Liberation Serif"/>
                <a:ea typeface="Liberation Serif"/>
                <a:cs typeface="Liberation Serif"/>
              </a:rPr>
            </a:br>
            <a:r>
              <a:rPr sz="2200" b="0" i="0" u="none">
                <a:latin typeface="Liberation Serif"/>
                <a:ea typeface="Liberation Serif"/>
                <a:cs typeface="Liberation Serif"/>
              </a:rPr>
              <a:t>- Emma Goldman</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endParaRPr sz="1000" b="1"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a:off x="7075423" y="2609848"/>
            <a:ext cx="3714750" cy="3543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tretch/>
        </p:blipFill>
        <p:spPr bwMode="auto">
          <a:xfrm flipH="0" flipV="0">
            <a:off x="0" y="0"/>
            <a:ext cx="12203655" cy="6648449"/>
          </a:xfrm>
          <a:prstGeom prst="rect">
            <a:avLst/>
          </a:prstGeom>
        </p:spPr>
      </p:pic>
      <p:sp>
        <p:nvSpPr>
          <p:cNvPr id="5" name="" hidden="0"/>
          <p:cNvSpPr/>
          <p:nvPr isPhoto="0" userDrawn="0"/>
        </p:nvSpPr>
        <p:spPr bwMode="auto">
          <a:xfrm flipH="0" flipV="0">
            <a:off x="8822099" y="2266949"/>
            <a:ext cx="3390899" cy="4610099"/>
          </a:xfrm>
          <a:prstGeom prst="rect">
            <a:avLst/>
          </a:prstGeom>
          <a:solidFill>
            <a:schemeClr val="bg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p>
        </p:txBody>
      </p:sp>
      <p:sp>
        <p:nvSpPr>
          <p:cNvPr id="6" name="" hidden="0"/>
          <p:cNvSpPr/>
          <p:nvPr isPhoto="0" userDrawn="0"/>
        </p:nvSpPr>
        <p:spPr bwMode="auto">
          <a:xfrm flipH="0" flipV="0">
            <a:off x="5625346" y="2785352"/>
            <a:ext cx="3848098" cy="4076130"/>
          </a:xfrm>
          <a:prstGeom prst="rect">
            <a:avLst/>
          </a:prstGeom>
          <a:solidFill>
            <a:schemeClr val="bg1"/>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p>
        </p:txBody>
      </p:sp>
      <p:sp>
        <p:nvSpPr>
          <p:cNvPr id="7" name="" hidden="0"/>
          <p:cNvSpPr/>
          <p:nvPr isPhoto="0" userDrawn="0"/>
        </p:nvSpPr>
        <p:spPr bwMode="auto">
          <a:xfrm flipH="0" flipV="0">
            <a:off x="5858935" y="2877765"/>
            <a:ext cx="5775797" cy="3303351"/>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defRPr/>
            </a:pPr>
            <a:r>
              <a:rPr sz="2200">
                <a:latin typeface="Liberation Serif"/>
                <a:ea typeface="Liberation Serif"/>
                <a:cs typeface="Liberation Serif"/>
              </a:rPr>
              <a:t>But most importantly, we need to look after ourselves and each other.</a:t>
            </a:r>
            <a:br>
              <a:rPr sz="2200">
                <a:latin typeface="Liberation Serif"/>
                <a:ea typeface="Liberation Serif"/>
                <a:cs typeface="Liberation Serif"/>
              </a:rPr>
            </a:br>
            <a:br>
              <a:rPr sz="2200">
                <a:latin typeface="Liberation Serif"/>
                <a:ea typeface="Liberation Serif"/>
                <a:cs typeface="Liberation Serif"/>
              </a:rPr>
            </a:br>
            <a:r>
              <a:rPr sz="2200" b="1">
                <a:latin typeface="Liberation Serif"/>
                <a:ea typeface="Liberation Serif"/>
                <a:cs typeface="Liberation Serif"/>
              </a:rPr>
              <a:t>Principle 3: We need a </a:t>
            </a:r>
            <a:r>
              <a:rPr sz="2200" b="1" u="sng">
                <a:latin typeface="Liberation Serif"/>
                <a:ea typeface="Liberation Serif"/>
                <a:cs typeface="Liberation Serif"/>
                <a:hlinkClick r:id="rId3" tooltip=""/>
              </a:rPr>
              <a:t>regenerative culture</a:t>
            </a:r>
            <a:r>
              <a:rPr sz="2200" b="1">
                <a:latin typeface="Liberation Serif"/>
                <a:ea typeface="Liberation Serif"/>
                <a:cs typeface="Liberation Serif"/>
              </a:rPr>
              <a:t> </a:t>
            </a:r>
            <a:r>
              <a:rPr sz="2200">
                <a:latin typeface="Liberation Serif"/>
                <a:ea typeface="Liberation Serif"/>
                <a:cs typeface="Liberation Serif"/>
              </a:rPr>
              <a:t>- which means c</a:t>
            </a:r>
            <a:r>
              <a:rPr sz="2200">
                <a:latin typeface="Liberation Serif"/>
                <a:ea typeface="Liberation Serif"/>
                <a:cs typeface="Liberation Serif"/>
              </a:rPr>
              <a:t>reating a culture which is healthy, resilient and adaptable.</a:t>
            </a:r>
            <a:br>
              <a:rPr sz="2200">
                <a:latin typeface="Liberation Serif"/>
                <a:ea typeface="Liberation Serif"/>
                <a:cs typeface="Liberation Serif"/>
              </a:rPr>
            </a:br>
            <a:br>
              <a:rPr sz="2200">
                <a:latin typeface="Liberation Serif"/>
                <a:ea typeface="Liberation Serif"/>
                <a:cs typeface="Liberation Serif"/>
              </a:rPr>
            </a:br>
            <a:r>
              <a:rPr sz="2200">
                <a:latin typeface="Liberation Serif"/>
                <a:ea typeface="Liberation Serif"/>
                <a:cs typeface="Liberation Serif"/>
              </a:rPr>
              <a:t>Take breaks, enjoy yourself, and listen to your body when it says you need to stop. </a:t>
            </a:r>
            <a:endParaRPr sz="2200">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tretch/>
        </p:blipFill>
        <p:spPr bwMode="auto">
          <a:xfrm flipH="0" flipV="0">
            <a:off x="-428625" y="-507999"/>
            <a:ext cx="6161124" cy="7461249"/>
          </a:xfrm>
          <a:prstGeom prst="rect">
            <a:avLst/>
          </a:prstGeom>
        </p:spPr>
      </p:pic>
      <p:sp>
        <p:nvSpPr>
          <p:cNvPr id="5" name="" hidden="0"/>
          <p:cNvSpPr/>
          <p:nvPr isPhoto="0" userDrawn="0"/>
        </p:nvSpPr>
        <p:spPr bwMode="auto">
          <a:xfrm flipH="0" flipV="0">
            <a:off x="5907124" y="-507999"/>
            <a:ext cx="6080124" cy="7064374"/>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br>
              <a:rPr>
                <a:latin typeface="Liberation Serif"/>
                <a:ea typeface="Liberation Serif"/>
                <a:cs typeface="Liberation Serif"/>
              </a:rPr>
            </a:br>
            <a:br>
              <a:rPr>
                <a:latin typeface="Liberation Serif"/>
                <a:ea typeface="Liberation Serif"/>
                <a:cs typeface="Liberation Serif"/>
              </a:rPr>
            </a:br>
            <a:endParaRPr>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What are we trying to do?</a:t>
            </a:r>
            <a:br>
              <a:rPr sz="1600" b="1" i="0" u="none">
                <a:solidFill>
                  <a:srgbClr val="000000"/>
                </a:solidFill>
                <a:latin typeface="Liberation Serif"/>
                <a:ea typeface="Liberation Serif"/>
                <a:cs typeface="Liberation Serif"/>
              </a:rPr>
            </a:br>
            <a:endParaRPr sz="1600" b="1" i="0" u="none">
              <a:solidFill>
                <a:srgbClr val="000000"/>
              </a:solidFill>
              <a:latin typeface="Liberation Serif"/>
              <a:ea typeface="Liberation Serif"/>
              <a:cs typeface="Liberation Serif"/>
            </a:endParaRPr>
          </a:p>
          <a:p>
            <a:pPr>
              <a:defRPr/>
            </a:pPr>
            <a:r>
              <a:rPr sz="1600" b="0" i="0" u="none">
                <a:solidFill>
                  <a:srgbClr val="000000"/>
                </a:solidFill>
                <a:latin typeface="Liberation Serif"/>
                <a:ea typeface="Liberation Serif"/>
                <a:cs typeface="Liberation Serif"/>
              </a:rPr>
              <a:t>1. To show to radical people that it is possible to have an “impossible” plan and </a:t>
            </a:r>
            <a:r>
              <a:rPr sz="1600" b="1" i="0" u="none">
                <a:solidFill>
                  <a:srgbClr val="000000"/>
                </a:solidFill>
                <a:latin typeface="Liberation Serif"/>
                <a:ea typeface="Liberation Serif"/>
                <a:cs typeface="Liberation Serif"/>
              </a:rPr>
              <a:t>carry out a rebellion</a:t>
            </a:r>
            <a:r>
              <a:rPr sz="1600" b="0" i="0" u="none">
                <a:solidFill>
                  <a:srgbClr val="000000"/>
                </a:solidFill>
                <a:latin typeface="Liberation Serif"/>
                <a:ea typeface="Liberation Serif"/>
                <a:cs typeface="Liberation Serif"/>
              </a:rPr>
              <a:t> – however small (or large!) and increase the “overton window” of acceptable discourse on the ecological crisis.</a:t>
            </a:r>
            <a:br>
              <a:rPr sz="1600" b="0" i="0" u="none">
                <a:solidFill>
                  <a:srgbClr val="000000"/>
                </a:solidFill>
                <a:latin typeface="Liberation Serif"/>
                <a:ea typeface="Liberation Serif"/>
                <a:cs typeface="Liberation Serif"/>
              </a:rPr>
            </a:br>
            <a:br>
              <a:rPr sz="1600" b="0" i="0" u="none">
                <a:solidFill>
                  <a:srgbClr val="000000"/>
                </a:solidFill>
                <a:latin typeface="Liberation Serif"/>
                <a:ea typeface="Liberation Serif"/>
                <a:cs typeface="Liberation Serif"/>
              </a:rPr>
            </a:br>
            <a:endParaRPr sz="1600" b="0" i="0" u="none">
              <a:solidFill>
                <a:srgbClr val="000000"/>
              </a:solidFill>
              <a:latin typeface="Liberation Serif"/>
              <a:ea typeface="Liberation Serif"/>
              <a:cs typeface="Liberation Serif"/>
            </a:endParaRPr>
          </a:p>
          <a:p>
            <a:pPr>
              <a:defRPr/>
            </a:pPr>
            <a:r>
              <a:rPr sz="1600" b="0" i="0" u="none">
                <a:solidFill>
                  <a:srgbClr val="000000"/>
                </a:solidFill>
                <a:latin typeface="Liberation Serif"/>
                <a:ea typeface="Liberation Serif"/>
                <a:cs typeface="Liberation Serif"/>
              </a:rPr>
              <a:t>2. To create an </a:t>
            </a:r>
            <a:r>
              <a:rPr sz="1600" b="1" i="0" u="none">
                <a:solidFill>
                  <a:srgbClr val="000000"/>
                </a:solidFill>
                <a:latin typeface="Liberation Serif"/>
                <a:ea typeface="Liberation Serif"/>
                <a:cs typeface="Liberation Serif"/>
              </a:rPr>
              <a:t>international conversation</a:t>
            </a:r>
            <a:r>
              <a:rPr sz="1600" b="0" i="0" u="none">
                <a:solidFill>
                  <a:srgbClr val="000000"/>
                </a:solidFill>
                <a:latin typeface="Liberation Serif"/>
                <a:ea typeface="Liberation Serif"/>
                <a:cs typeface="Liberation Serif"/>
              </a:rPr>
              <a:t> about the ecological crisis and climate breakdown – including that our families/communities/society and state are facing existential threat. This includes to discuss our demands with the government/ political parties. Also to support further uprisings to demand change off the back of the door we open.</a:t>
            </a:r>
            <a:br>
              <a:rPr sz="1600" b="0" i="0" u="none">
                <a:solidFill>
                  <a:srgbClr val="000000"/>
                </a:solidFill>
                <a:latin typeface="Liberation Serif"/>
                <a:ea typeface="Liberation Serif"/>
                <a:cs typeface="Liberation Serif"/>
              </a:rPr>
            </a:br>
            <a:br>
              <a:rPr sz="1600" b="0" i="0" u="none">
                <a:solidFill>
                  <a:srgbClr val="000000"/>
                </a:solidFill>
                <a:latin typeface="Liberation Serif"/>
                <a:ea typeface="Liberation Serif"/>
                <a:cs typeface="Liberation Serif"/>
              </a:rPr>
            </a:br>
            <a:endParaRPr sz="1600" b="0" i="0" u="none">
              <a:solidFill>
                <a:srgbClr val="000000"/>
              </a:solidFill>
              <a:latin typeface="Liberation Serif"/>
              <a:ea typeface="Liberation Serif"/>
              <a:cs typeface="Liberation Serif"/>
            </a:endParaRPr>
          </a:p>
          <a:p>
            <a:pPr>
              <a:defRPr/>
            </a:pPr>
            <a:r>
              <a:rPr sz="1600" b="0" i="0" u="none">
                <a:solidFill>
                  <a:srgbClr val="000000"/>
                </a:solidFill>
                <a:latin typeface="Liberation Serif"/>
                <a:ea typeface="Liberation Serif"/>
                <a:cs typeface="Liberation Serif"/>
              </a:rPr>
              <a:t>3. To build structure,</a:t>
            </a:r>
            <a:r>
              <a:rPr sz="1600" b="1" i="0" u="none">
                <a:solidFill>
                  <a:srgbClr val="000000"/>
                </a:solidFill>
                <a:latin typeface="Liberation Serif"/>
                <a:ea typeface="Liberation Serif"/>
                <a:cs typeface="Liberation Serif"/>
              </a:rPr>
              <a:t> community</a:t>
            </a:r>
            <a:r>
              <a:rPr sz="1600" b="0" i="0" u="none">
                <a:solidFill>
                  <a:srgbClr val="000000"/>
                </a:solidFill>
                <a:latin typeface="Liberation Serif"/>
                <a:ea typeface="Liberation Serif"/>
                <a:cs typeface="Liberation Serif"/>
              </a:rPr>
              <a:t> and test prototypes in preparation for the coming structural  collapse of the regimes of  “democracies” - now seen as inevitable due to stored up crisis. Thus preparing a foundation to transform society and resist fascism / other extremes. This includes creating </a:t>
            </a:r>
            <a:r>
              <a:rPr sz="1600" b="1" i="0" u="none">
                <a:solidFill>
                  <a:srgbClr val="000000"/>
                </a:solidFill>
                <a:latin typeface="Liberation Serif"/>
                <a:ea typeface="Liberation Serif"/>
                <a:cs typeface="Liberation Serif"/>
              </a:rPr>
              <a:t>Rising from the Wreckage </a:t>
            </a:r>
            <a:r>
              <a:rPr sz="1600" b="0" i="0" u="none">
                <a:solidFill>
                  <a:srgbClr val="000000"/>
                </a:solidFill>
                <a:latin typeface="Liberation Serif"/>
                <a:ea typeface="Liberation Serif"/>
                <a:cs typeface="Liberation Serif"/>
              </a:rPr>
              <a:t>- a Citizens Assembly based on sortition.</a:t>
            </a:r>
            <a:br>
              <a:rPr sz="1600" b="0" i="0" u="none">
                <a:solidFill>
                  <a:srgbClr val="000000"/>
                </a:solidFill>
                <a:latin typeface="Liberation Serif"/>
                <a:ea typeface="Liberation Serif"/>
                <a:cs typeface="Liberation Serif"/>
              </a:rPr>
            </a:br>
            <a:endParaRPr sz="1600" b="0" i="0"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We’re not a political group, we’re a  decentralised, global movement. Hopefully this document will help out the many different international groups wanting to establish themselves!</a:t>
            </a:r>
            <a:br>
              <a:rPr sz="1400" b="1" i="0" u="none">
                <a:solidFill>
                  <a:srgbClr val="000000"/>
                </a:solidFill>
                <a:latin typeface="Liberation Serif"/>
                <a:ea typeface="Liberation Serif"/>
                <a:cs typeface="Liberation Serif"/>
              </a:rPr>
            </a:br>
            <a:endParaRPr sz="1400" b="1" i="0" u="none">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438149" y="155574"/>
            <a:ext cx="10515600" cy="1325562"/>
          </a:xfrm>
        </p:spPr>
        <p:txBody>
          <a:bodyPr/>
          <a:lstStyle/>
          <a:p>
            <a:pPr>
              <a:defRPr/>
            </a:pPr>
            <a:r>
              <a:rPr sz="5400">
                <a:solidFill>
                  <a:srgbClr val="FC5BBC"/>
                </a:solidFill>
                <a:latin typeface="Impact"/>
                <a:ea typeface="Impact"/>
                <a:cs typeface="Impact"/>
              </a:rPr>
              <a:t>WORKING GROUPS</a:t>
            </a:r>
            <a:endParaRPr sz="5400">
              <a:solidFill>
                <a:srgbClr val="FC5BBC"/>
              </a:solidFill>
              <a:latin typeface="Impact"/>
              <a:ea typeface="Impact"/>
              <a:cs typeface="Impact"/>
            </a:endParaRPr>
          </a:p>
        </p:txBody>
      </p:sp>
      <p:sp>
        <p:nvSpPr>
          <p:cNvPr id="5" name="" hidden="0"/>
          <p:cNvSpPr/>
          <p:nvPr isPhoto="0" userDrawn="0"/>
        </p:nvSpPr>
        <p:spPr bwMode="auto">
          <a:xfrm flipH="0" flipV="0">
            <a:off x="6957556" y="1481137"/>
            <a:ext cx="6087422" cy="365795"/>
          </a:xfrm>
          <a:prstGeom prst="rect">
            <a:avLst/>
          </a:prstGeom>
          <a:noFill/>
        </p:spPr>
        <p:txBody>
          <a:bodyPr vertOverflow="overflow" horzOverflow="clip" vert="horz" wrap="square" lIns="91440" tIns="45720" rIns="91440" bIns="45720" numCol="1" spcCol="0" rtlCol="0" fromWordArt="0" anchor="t" anchorCtr="0" forceAA="0" upright="0" compatLnSpc="0">
            <a:spAutoFit/>
          </a:bodyPr>
          <a:p>
            <a:pPr>
              <a:defRPr/>
            </a:pPr>
            <a:endParaRPr/>
          </a:p>
        </p:txBody>
      </p:sp>
      <p:pic>
        <p:nvPicPr>
          <p:cNvPr id="6" name="" hidden="0"/>
          <p:cNvPicPr>
            <a:picLocks noChangeAspect="1"/>
          </p:cNvPicPr>
          <p:nvPr isPhoto="0" userDrawn="0"/>
        </p:nvPicPr>
        <p:blipFill>
          <a:blip r:embed="rId2"/>
          <a:stretch/>
        </p:blipFill>
        <p:spPr bwMode="auto">
          <a:xfrm flipH="0" flipV="0">
            <a:off x="7429499" y="2994023"/>
            <a:ext cx="3594565" cy="3611560"/>
          </a:xfrm>
          <a:prstGeom prst="rect">
            <a:avLst/>
          </a:prstGeom>
        </p:spPr>
      </p:pic>
      <p:sp>
        <p:nvSpPr>
          <p:cNvPr id="7" name="" hidden="0"/>
          <p:cNvSpPr/>
          <p:nvPr isPhoto="0" userDrawn="0"/>
        </p:nvSpPr>
        <p:spPr bwMode="auto">
          <a:xfrm flipH="0" flipV="0">
            <a:off x="518656" y="1606885"/>
            <a:ext cx="10735768" cy="4061813"/>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000" b="1" i="0" u="none">
                <a:solidFill>
                  <a:srgbClr val="000000"/>
                </a:solidFill>
                <a:latin typeface="Liberation Serif"/>
                <a:ea typeface="Liberation Serif"/>
                <a:cs typeface="Liberation Serif"/>
              </a:rPr>
              <a:t>We organise in small groups. These groups are connected in a complex web that is constantly evolving as we grow and learn. </a:t>
            </a:r>
            <a:br>
              <a:rPr sz="2000" b="1" i="0" u="none">
                <a:solidFill>
                  <a:srgbClr val="000000"/>
                </a:solidFill>
                <a:latin typeface="Liberation Serif"/>
                <a:ea typeface="Liberation Serif"/>
                <a:cs typeface="Liberation Serif"/>
              </a:rPr>
            </a:br>
            <a:r>
              <a:rPr sz="2000" b="1" i="0" u="none">
                <a:solidFill>
                  <a:srgbClr val="000000"/>
                </a:solidFill>
                <a:latin typeface="Liberation Serif"/>
                <a:ea typeface="Liberation Serif"/>
                <a:cs typeface="Liberation Serif"/>
              </a:rPr>
              <a:t>We are working to build a movement that is participatory, decentralised, and inclusive. </a:t>
            </a:r>
            <a:br>
              <a:rPr sz="2000" b="1" i="0" u="none">
                <a:solidFill>
                  <a:srgbClr val="000000"/>
                </a:solidFill>
                <a:latin typeface="Liberation Serif"/>
                <a:ea typeface="Liberation Serif"/>
                <a:cs typeface="Liberation Serif"/>
              </a:rPr>
            </a:br>
            <a:br>
              <a:rPr sz="2000" b="1" i="0" u="none">
                <a:solidFill>
                  <a:srgbClr val="000000"/>
                </a:solidFill>
                <a:latin typeface="Liberation Serif"/>
                <a:ea typeface="Liberation Serif"/>
                <a:cs typeface="Liberation Serif"/>
              </a:rPr>
            </a:br>
            <a:br>
              <a:rPr sz="2000" b="1" i="0" u="none">
                <a:solidFill>
                  <a:srgbClr val="000000"/>
                </a:solidFill>
                <a:latin typeface="Liberation Serif"/>
                <a:ea typeface="Liberation Serif"/>
                <a:cs typeface="Liberation Serif"/>
              </a:rPr>
            </a:br>
            <a:endParaRPr sz="2000" b="1" i="0" u="none">
              <a:solidFill>
                <a:srgbClr val="000000"/>
              </a:solidFill>
              <a:latin typeface="Liberation Serif"/>
              <a:ea typeface="Liberation Serif"/>
              <a:cs typeface="Liberation Serif"/>
            </a:endParaRPr>
          </a:p>
          <a:p>
            <a:pPr>
              <a:defRPr/>
            </a:pP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endParaRPr sz="2000" b="0" i="0" u="none">
              <a:solidFill>
                <a:srgbClr val="000000"/>
              </a:solidFill>
              <a:latin typeface="Liberation Serif"/>
              <a:ea typeface="Liberation Serif"/>
              <a:cs typeface="Liberation Serif"/>
            </a:endParaRPr>
          </a:p>
        </p:txBody>
      </p:sp>
      <p:sp>
        <p:nvSpPr>
          <p:cNvPr id="8" name="" hidden="0"/>
          <p:cNvSpPr/>
          <p:nvPr isPhoto="0" userDrawn="0"/>
        </p:nvSpPr>
        <p:spPr bwMode="auto">
          <a:xfrm flipH="0" flipV="0">
            <a:off x="518656" y="2579369"/>
            <a:ext cx="6607993" cy="4175759"/>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endParaRPr sz="2000" b="0" i="0" u="none" strike="noStrike" cap="none" spc="0">
              <a:solidFill>
                <a:srgbClr val="000000"/>
              </a:solidFill>
              <a:latin typeface="Liberation Serif"/>
              <a:ea typeface="Liberation Serif"/>
              <a:cs typeface="Liberation Serif"/>
            </a:endParaRPr>
          </a:p>
          <a:p>
            <a:pPr algn="l">
              <a:defRPr/>
            </a:pPr>
            <a:r>
              <a:rPr lang="en-US" sz="2000" b="0" i="0" u="none" strike="noStrike" cap="none" spc="0">
                <a:solidFill>
                  <a:srgbClr val="000000"/>
                </a:solidFill>
                <a:latin typeface="Liberation Serif"/>
                <a:ea typeface="Liberation Serif"/>
                <a:cs typeface="Liberation Serif"/>
              </a:rPr>
              <a:t>Here is an example of a </a:t>
            </a:r>
            <a:r>
              <a:rPr lang="en-US" sz="2000" b="1" i="0" u="none" strike="noStrike" cap="none" spc="0">
                <a:solidFill>
                  <a:srgbClr val="000000"/>
                </a:solidFill>
                <a:latin typeface="Liberation Serif"/>
                <a:ea typeface="Liberation Serif"/>
                <a:cs typeface="Liberation Serif"/>
              </a:rPr>
              <a:t>working group structure </a:t>
            </a:r>
            <a:r>
              <a:rPr lang="en-US" sz="2000" b="0" i="0" u="none" strike="noStrike" cap="none" spc="0">
                <a:solidFill>
                  <a:srgbClr val="000000"/>
                </a:solidFill>
                <a:latin typeface="Liberation Serif"/>
                <a:ea typeface="Liberation Serif"/>
                <a:cs typeface="Liberation Serif"/>
              </a:rPr>
              <a:t>that some countries are using. It’s not an exhaustive list. Some groups here may be national, some may be local.</a:t>
            </a:r>
            <a:r>
              <a:rPr lang="en-US" sz="2000" b="0" i="0" u="none" strike="noStrike" cap="none" spc="0">
                <a:solidFill>
                  <a:srgbClr val="000000"/>
                </a:solidFill>
                <a:latin typeface="Liberation Serif"/>
                <a:ea typeface="Liberation Serif"/>
                <a:cs typeface="Liberation Serif"/>
              </a:rPr>
              <a:t> </a:t>
            </a:r>
            <a:r>
              <a:rPr sz="2000" b="0" i="0" u="none">
                <a:solidFill>
                  <a:srgbClr val="000000"/>
                </a:solidFill>
                <a:latin typeface="Liberation Serif"/>
                <a:ea typeface="Liberation Serif"/>
                <a:cs typeface="Liberation Serif"/>
              </a:rPr>
              <a:t>As new people join, you’ll want to expand your roles into working groups with their own roles.</a:t>
            </a:r>
            <a:br>
              <a:rPr sz="2000" b="1" i="0" u="none">
                <a:solidFill>
                  <a:srgbClr val="000000"/>
                </a:solidFill>
                <a:latin typeface="Liberation Serif"/>
                <a:ea typeface="Liberation Serif"/>
                <a:cs typeface="Liberation Serif"/>
              </a:rPr>
            </a:br>
            <a:br>
              <a:rPr sz="2000" b="1"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The coordinator of each of these groups might form a </a:t>
            </a:r>
            <a:r>
              <a:rPr sz="2000" b="1" i="0" u="none">
                <a:solidFill>
                  <a:srgbClr val="000000"/>
                </a:solidFill>
                <a:latin typeface="Liberation Serif"/>
                <a:ea typeface="Liberation Serif"/>
                <a:cs typeface="Liberation Serif"/>
              </a:rPr>
              <a:t>Coordination Team. </a:t>
            </a:r>
            <a:r>
              <a:rPr sz="2000" b="0" i="0" u="none">
                <a:solidFill>
                  <a:srgbClr val="000000"/>
                </a:solidFill>
                <a:latin typeface="Liberation Serif"/>
                <a:ea typeface="Liberation Serif"/>
                <a:cs typeface="Liberation Serif"/>
              </a:rPr>
              <a:t>Two other useful roles are: </a:t>
            </a:r>
            <a:r>
              <a:rPr sz="2000" b="0" i="1" u="none">
                <a:solidFill>
                  <a:srgbClr val="000000"/>
                </a:solidFill>
                <a:latin typeface="Liberation Serif"/>
                <a:ea typeface="Liberation Serif"/>
                <a:cs typeface="Liberation Serif"/>
              </a:rPr>
              <a:t>internal coordinator </a:t>
            </a:r>
            <a:r>
              <a:rPr sz="2000" b="0" i="0" u="none">
                <a:solidFill>
                  <a:srgbClr val="000000"/>
                </a:solidFill>
                <a:latin typeface="Liberation Serif"/>
                <a:ea typeface="Liberation Serif"/>
                <a:cs typeface="Liberation Serif"/>
              </a:rPr>
              <a:t>and </a:t>
            </a:r>
            <a:r>
              <a:rPr sz="2000" b="0" i="1" u="none">
                <a:solidFill>
                  <a:srgbClr val="000000"/>
                </a:solidFill>
                <a:latin typeface="Liberation Serif"/>
                <a:ea typeface="Liberation Serif"/>
                <a:cs typeface="Liberation Serif"/>
              </a:rPr>
              <a:t>external coordinator</a:t>
            </a: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This </a:t>
            </a:r>
            <a:r>
              <a:rPr sz="2000" b="1" i="0" u="sng">
                <a:solidFill>
                  <a:srgbClr val="000000"/>
                </a:solidFill>
                <a:latin typeface="Liberation Serif"/>
                <a:ea typeface="Liberation Serif"/>
                <a:cs typeface="Liberation Serif"/>
                <a:hlinkClick r:id="rId3" tooltip=""/>
              </a:rPr>
              <a:t>Ways of Working</a:t>
            </a:r>
            <a:r>
              <a:rPr sz="2000" b="0" i="0" u="none">
                <a:solidFill>
                  <a:srgbClr val="000000"/>
                </a:solidFill>
                <a:latin typeface="Liberation Serif"/>
                <a:ea typeface="Liberation Serif"/>
                <a:cs typeface="Liberation Serif"/>
              </a:rPr>
              <a:t> document might also help rebels when they’re starting up. </a:t>
            </a:r>
            <a:br>
              <a:rPr sz="2000" b="0" i="0" u="none">
                <a:solidFill>
                  <a:srgbClr val="000000"/>
                </a:solidFill>
                <a:latin typeface="Liberation Serif"/>
                <a:ea typeface="Liberation Serif"/>
                <a:cs typeface="Liberation Serif"/>
              </a:rPr>
            </a:br>
            <a:endParaRPr sz="2000" b="0" i="1" u="none">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sz="5400">
                <a:solidFill>
                  <a:srgbClr val="FC5BBC"/>
                </a:solidFill>
                <a:latin typeface="Impact"/>
                <a:ea typeface="Impact"/>
                <a:cs typeface="Impact"/>
              </a:rPr>
              <a:t>AFFINITY GROUPS</a:t>
            </a:r>
            <a:endParaRPr sz="5400">
              <a:solidFill>
                <a:srgbClr val="FC5BBC"/>
              </a:solidFill>
              <a:latin typeface="Impact"/>
              <a:ea typeface="Impact"/>
              <a:cs typeface="Impact"/>
            </a:endParaRPr>
          </a:p>
        </p:txBody>
      </p:sp>
      <p:sp>
        <p:nvSpPr>
          <p:cNvPr id="5" name="Content Placeholder 2" hidden="0"/>
          <p:cNvSpPr>
            <a:spLocks noGrp="1"/>
          </p:cNvSpPr>
          <p:nvPr isPhoto="0" userDrawn="0">
            <p:ph idx="1" hasCustomPrompt="0"/>
          </p:nvPr>
        </p:nvSpPr>
        <p:spPr bwMode="auto">
          <a:xfrm flipH="0" flipV="0">
            <a:off x="838198" y="1635124"/>
            <a:ext cx="7774349" cy="4351338"/>
          </a:xfrm>
        </p:spPr>
        <p:txBody>
          <a:bodyPr/>
          <a:lstStyle/>
          <a:p>
            <a:pPr marL="0" indent="0">
              <a:buNone/>
              <a:defRPr/>
            </a:pPr>
            <a:r>
              <a:rPr sz="2200" b="0" i="0" u="none">
                <a:solidFill>
                  <a:srgbClr val="000000"/>
                </a:solidFill>
                <a:latin typeface="Liberation Serif"/>
                <a:ea typeface="Liberation Serif"/>
                <a:cs typeface="Liberation Serif"/>
              </a:rPr>
              <a:t>As well as Working Groups - which are focused on organising - you might want to have Affinity Groups which are focused on action! </a:t>
            </a:r>
            <a:endParaRPr sz="2200" b="0" i="0" u="none">
              <a:solidFill>
                <a:srgbClr val="000000"/>
              </a:solidFill>
              <a:latin typeface="Liberation Serif"/>
              <a:ea typeface="Liberation Serif"/>
              <a:cs typeface="Liberation Serif"/>
            </a:endParaRPr>
          </a:p>
          <a:p>
            <a:pPr marL="0" indent="0">
              <a:buNone/>
              <a:defRPr/>
            </a:pPr>
            <a:br>
              <a:rPr sz="2200" b="0" i="0" u="none">
                <a:solidFill>
                  <a:srgbClr val="000000"/>
                </a:solidFill>
                <a:latin typeface="Liberation Serif"/>
                <a:ea typeface="Liberation Serif"/>
                <a:cs typeface="Liberation Serif"/>
              </a:rPr>
            </a:br>
            <a:r>
              <a:rPr sz="2200" b="0" i="0" u="none">
                <a:solidFill>
                  <a:srgbClr val="000000"/>
                </a:solidFill>
                <a:latin typeface="Liberation Serif"/>
                <a:ea typeface="Liberation Serif"/>
                <a:cs typeface="Liberation Serif"/>
              </a:rPr>
              <a:t>After your NVDA training, small affinity groups, or direct action support groups, are formed. You can also run a separate workshop just to form affinity groups in your area. </a:t>
            </a:r>
            <a:br>
              <a:rPr sz="2200" b="0" i="0" u="none">
                <a:solidFill>
                  <a:srgbClr val="000000"/>
                </a:solidFill>
                <a:latin typeface="Liberation Serif"/>
                <a:ea typeface="Liberation Serif"/>
                <a:cs typeface="Liberation Serif"/>
              </a:rPr>
            </a:br>
            <a:endParaRPr sz="2200" b="0" i="0" u="none">
              <a:solidFill>
                <a:srgbClr val="000000"/>
              </a:solidFill>
              <a:latin typeface="Liberation Serif"/>
              <a:ea typeface="Liberation Serif"/>
              <a:cs typeface="Liberation Serif"/>
            </a:endParaRPr>
          </a:p>
          <a:p>
            <a:pPr marL="0" indent="0">
              <a:buNone/>
              <a:defRPr/>
            </a:pPr>
            <a:r>
              <a:rPr sz="2200" b="0" i="0" u="none">
                <a:solidFill>
                  <a:srgbClr val="000000"/>
                </a:solidFill>
                <a:latin typeface="Liberation Serif"/>
                <a:ea typeface="Liberation Serif"/>
                <a:cs typeface="Liberation Serif"/>
              </a:rPr>
              <a:t>Affinity groups can help offer emotional support to other rebels in their group and can take action together locally, like going out to </a:t>
            </a:r>
            <a:r>
              <a:rPr sz="2200" b="1" i="0" u="none">
                <a:solidFill>
                  <a:srgbClr val="000000"/>
                </a:solidFill>
                <a:latin typeface="Liberation Serif"/>
                <a:ea typeface="Liberation Serif"/>
                <a:cs typeface="Liberation Serif"/>
              </a:rPr>
              <a:t>paint the streets</a:t>
            </a:r>
            <a:r>
              <a:rPr sz="2200" b="0" i="0" u="none">
                <a:solidFill>
                  <a:srgbClr val="000000"/>
                </a:solidFill>
                <a:latin typeface="Liberation Serif"/>
                <a:ea typeface="Liberation Serif"/>
                <a:cs typeface="Liberation Serif"/>
              </a:rPr>
              <a:t> (stickering/flyposting), doing a </a:t>
            </a:r>
            <a:r>
              <a:rPr sz="2200" b="1" i="0" u="none">
                <a:solidFill>
                  <a:srgbClr val="000000"/>
                </a:solidFill>
                <a:latin typeface="Liberation Serif"/>
                <a:ea typeface="Liberation Serif"/>
                <a:cs typeface="Liberation Serif"/>
              </a:rPr>
              <a:t>roadblock</a:t>
            </a:r>
            <a:r>
              <a:rPr sz="2200" b="0" i="0" u="none">
                <a:solidFill>
                  <a:srgbClr val="000000"/>
                </a:solidFill>
                <a:latin typeface="Liberation Serif"/>
                <a:ea typeface="Liberation Serif"/>
                <a:cs typeface="Liberation Serif"/>
              </a:rPr>
              <a:t> or </a:t>
            </a:r>
            <a:r>
              <a:rPr sz="2200" b="1" i="0" u="none">
                <a:solidFill>
                  <a:srgbClr val="000000"/>
                </a:solidFill>
                <a:latin typeface="Liberation Serif"/>
                <a:ea typeface="Liberation Serif"/>
                <a:cs typeface="Liberation Serif"/>
              </a:rPr>
              <a:t>blockading a building.</a:t>
            </a:r>
            <a:br>
              <a:rPr sz="2200" b="0" i="0" u="none">
                <a:solidFill>
                  <a:srgbClr val="000000"/>
                </a:solidFill>
                <a:latin typeface="Liberation Serif"/>
                <a:ea typeface="Liberation Serif"/>
                <a:cs typeface="Liberation Serif"/>
              </a:rPr>
            </a:br>
            <a:br>
              <a:rPr sz="2200" b="0" i="0" u="none">
                <a:solidFill>
                  <a:srgbClr val="000000"/>
                </a:solidFill>
                <a:latin typeface="Liberation Serif"/>
                <a:ea typeface="Liberation Serif"/>
                <a:cs typeface="Liberation Serif"/>
              </a:rPr>
            </a:br>
            <a:r>
              <a:rPr sz="2200" b="0" i="0" u="none">
                <a:solidFill>
                  <a:srgbClr val="000000"/>
                </a:solidFill>
                <a:latin typeface="Liberation Serif"/>
                <a:ea typeface="Liberation Serif"/>
                <a:cs typeface="Liberation Serif"/>
              </a:rPr>
              <a:t>These actions and support will help build confidence for major rebellions. </a:t>
            </a:r>
            <a:endParaRPr sz="2200" b="0" i="0" u="none">
              <a:solidFill>
                <a:srgbClr val="000000"/>
              </a:solidFill>
              <a:latin typeface="Liberation Serif"/>
              <a:ea typeface="Liberation Serif"/>
              <a:cs typeface="Liberation Serif"/>
            </a:endParaRPr>
          </a:p>
        </p:txBody>
      </p:sp>
      <p:pic>
        <p:nvPicPr>
          <p:cNvPr id="6" name="" hidden="0"/>
          <p:cNvPicPr>
            <a:picLocks noChangeAspect="1"/>
          </p:cNvPicPr>
          <p:nvPr isPhoto="0" userDrawn="0"/>
        </p:nvPicPr>
        <p:blipFill>
          <a:blip r:embed="rId2"/>
          <a:stretch/>
        </p:blipFill>
        <p:spPr bwMode="auto">
          <a:xfrm rot="1730664" flipH="0" flipV="0">
            <a:off x="8371992" y="1025011"/>
            <a:ext cx="2730361" cy="57362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552449" y="288924"/>
            <a:ext cx="10515600" cy="1325562"/>
          </a:xfrm>
        </p:spPr>
        <p:txBody>
          <a:bodyPr/>
          <a:lstStyle/>
          <a:p>
            <a:pPr>
              <a:defRPr/>
            </a:pPr>
            <a:r>
              <a:rPr sz="5400">
                <a:solidFill>
                  <a:srgbClr val="FC5BBC"/>
                </a:solidFill>
                <a:latin typeface="Impact"/>
                <a:ea typeface="Impact"/>
                <a:cs typeface="Impact"/>
              </a:rPr>
              <a:t>AFFINITY GROUP RESOURCES</a:t>
            </a:r>
            <a:endParaRPr sz="5400">
              <a:solidFill>
                <a:srgbClr val="FC5BBC"/>
              </a:solidFill>
              <a:latin typeface="Impact"/>
              <a:ea typeface="Impact"/>
              <a:cs typeface="Impact"/>
            </a:endParaRPr>
          </a:p>
        </p:txBody>
      </p:sp>
      <p:sp>
        <p:nvSpPr>
          <p:cNvPr id="5" name="Content Placeholder 2" hidden="0"/>
          <p:cNvSpPr>
            <a:spLocks noGrp="1"/>
          </p:cNvSpPr>
          <p:nvPr isPhoto="0" userDrawn="0">
            <p:ph idx="1" hasCustomPrompt="0"/>
          </p:nvPr>
        </p:nvSpPr>
        <p:spPr bwMode="auto">
          <a:xfrm flipH="0" flipV="0">
            <a:off x="838198" y="1825624"/>
            <a:ext cx="5659799" cy="4351338"/>
          </a:xfrm>
        </p:spPr>
        <p:txBody>
          <a:bodyPr/>
          <a:lstStyle/>
          <a:p>
            <a:pPr marL="0" indent="0">
              <a:buNone/>
              <a:defRPr/>
            </a:pPr>
            <a:r>
              <a:rPr sz="2000" b="0" i="0" u="none">
                <a:solidFill>
                  <a:srgbClr val="000000"/>
                </a:solidFill>
                <a:latin typeface="Liberation Serif"/>
                <a:ea typeface="Liberation Serif"/>
                <a:cs typeface="Liberation Serif"/>
              </a:rPr>
              <a:t>These are all recommendations, don’t forget that Affinity Groups are autonomous to take whatever action they like as long as meets the Principles and Values. It’s powerful to coordinate but don’t ask for permission! </a:t>
            </a:r>
            <a:br>
              <a:rPr sz="2000" b="0" i="0" u="none">
                <a:solidFill>
                  <a:srgbClr val="000000"/>
                </a:solidFill>
                <a:latin typeface="Liberation Serif"/>
                <a:ea typeface="Liberation Serif"/>
                <a:cs typeface="Liberation Serif"/>
              </a:rPr>
            </a:br>
            <a:endParaRPr sz="2000" b="0" i="0" u="none">
              <a:solidFill>
                <a:srgbClr val="000000"/>
              </a:solidFill>
              <a:latin typeface="Liberation Serif"/>
              <a:ea typeface="Liberation Serif"/>
              <a:cs typeface="Liberation Serif"/>
            </a:endParaRPr>
          </a:p>
          <a:p>
            <a:pPr marL="0" indent="0">
              <a:buNone/>
              <a:defRPr/>
            </a:pPr>
            <a:r>
              <a:rPr sz="2000" b="1" i="0" u="none">
                <a:solidFill>
                  <a:srgbClr val="000000"/>
                </a:solidFill>
                <a:latin typeface="Liberation Serif"/>
                <a:ea typeface="Liberation Serif"/>
                <a:cs typeface="Liberation Serif"/>
              </a:rPr>
              <a:t>REMEMBER</a:t>
            </a:r>
            <a:r>
              <a:rPr sz="2000" b="0" i="0" u="none">
                <a:solidFill>
                  <a:srgbClr val="000000"/>
                </a:solidFill>
                <a:latin typeface="Liberation Serif"/>
                <a:ea typeface="Liberation Serif"/>
                <a:cs typeface="Liberation Serif"/>
              </a:rPr>
              <a:t>: </a:t>
            </a:r>
            <a:r>
              <a:rPr sz="2000" b="1" i="0" u="none">
                <a:solidFill>
                  <a:srgbClr val="000000"/>
                </a:solidFill>
                <a:latin typeface="Liberation Serif"/>
                <a:ea typeface="Liberation Serif"/>
                <a:cs typeface="Liberation Serif"/>
              </a:rPr>
              <a:t>INDIVIDUALS CAN TAKE PART IN ALL TYPES OF GROUP</a:t>
            </a:r>
            <a:br>
              <a:rPr sz="2000" b="1" i="0" u="none">
                <a:solidFill>
                  <a:srgbClr val="000000"/>
                </a:solidFill>
                <a:latin typeface="Liberation Serif"/>
                <a:ea typeface="Liberation Serif"/>
                <a:cs typeface="Liberation Serif"/>
              </a:rPr>
            </a:br>
            <a:endParaRPr sz="2000" b="1" i="0" u="none">
              <a:solidFill>
                <a:srgbClr val="000000"/>
              </a:solidFill>
              <a:latin typeface="Liberation Serif"/>
              <a:ea typeface="Liberation Serif"/>
              <a:cs typeface="Liberation Serif"/>
            </a:endParaRPr>
          </a:p>
          <a:p>
            <a:pPr marL="0" indent="0">
              <a:buNone/>
              <a:defRPr/>
            </a:pPr>
            <a:r>
              <a:rPr sz="2000" b="0" i="0" u="none">
                <a:solidFill>
                  <a:srgbClr val="000000"/>
                </a:solidFill>
                <a:latin typeface="Liberation Serif"/>
                <a:ea typeface="Liberation Serif"/>
                <a:cs typeface="Liberation Serif"/>
              </a:rPr>
              <a:t>You can take part in direct actions with your close-knit Affinity Group, help with specific tasks within your chosen Working Group(s) and also stay connected within the wider community provided by your Local Group.</a:t>
            </a:r>
            <a:endParaRPr sz="2000" b="0" i="0" u="none">
              <a:solidFill>
                <a:srgbClr val="000000"/>
              </a:solidFill>
              <a:latin typeface="Liberation Serif"/>
              <a:ea typeface="Liberation Serif"/>
              <a:cs typeface="Liberation Serif"/>
            </a:endParaRPr>
          </a:p>
        </p:txBody>
      </p:sp>
      <p:pic>
        <p:nvPicPr>
          <p:cNvPr id="6" name="" hidden="0"/>
          <p:cNvPicPr>
            <a:picLocks noChangeAspect="1"/>
          </p:cNvPicPr>
          <p:nvPr isPhoto="0" userDrawn="0"/>
        </p:nvPicPr>
        <p:blipFill>
          <a:blip r:embed="rId2"/>
          <a:stretch/>
        </p:blipFill>
        <p:spPr bwMode="auto">
          <a:xfrm flipH="0" flipV="0">
            <a:off x="7052951" y="892333"/>
            <a:ext cx="3865473" cy="3108959"/>
          </a:xfrm>
          <a:prstGeom prst="rect">
            <a:avLst/>
          </a:prstGeom>
        </p:spPr>
      </p:pic>
      <p:sp>
        <p:nvSpPr>
          <p:cNvPr id="7" name="Content Placeholder 2" hidden="0"/>
          <p:cNvSpPr>
            <a:spLocks noGrp="1"/>
          </p:cNvSpPr>
          <p:nvPr isPhoto="0" userDrawn="0">
            <p:ph idx="1" hasCustomPrompt="0"/>
          </p:nvPr>
        </p:nvSpPr>
        <p:spPr bwMode="auto">
          <a:xfrm flipH="0" flipV="0">
            <a:off x="6591298" y="4001293"/>
            <a:ext cx="5659799" cy="4351338"/>
          </a:xfrm>
        </p:spPr>
        <p:txBody>
          <a:bodyPr/>
          <a:lstStyle/>
          <a:p>
            <a:pPr marL="0" indent="0">
              <a:buNone/>
              <a:defRPr/>
            </a:pPr>
            <a:r>
              <a:rPr sz="2000" b="1" i="0" u="none">
                <a:solidFill>
                  <a:srgbClr val="000000"/>
                </a:solidFill>
                <a:latin typeface="Liberation Serif"/>
                <a:ea typeface="Liberation Serif"/>
                <a:cs typeface="Liberation Serif"/>
              </a:rPr>
              <a:t>Resources:</a:t>
            </a:r>
            <a:endParaRPr sz="2000" b="1" i="0" u="none">
              <a:solidFill>
                <a:srgbClr val="000000"/>
              </a:solidFill>
              <a:latin typeface="Liberation Serif"/>
              <a:ea typeface="Liberation Serif"/>
              <a:cs typeface="Liberation Serif"/>
            </a:endParaRPr>
          </a:p>
          <a:p>
            <a:pPr>
              <a:defRPr/>
            </a:pPr>
            <a:r>
              <a:rPr sz="2000" b="0" i="0" u="none">
                <a:solidFill>
                  <a:srgbClr val="000000"/>
                </a:solidFill>
                <a:latin typeface="Liberation Serif"/>
                <a:ea typeface="Liberation Serif"/>
                <a:cs typeface="Liberation Serif"/>
              </a:rPr>
              <a:t>How local groups and affinity groups might work</a:t>
            </a:r>
            <a:endParaRPr sz="2000" b="0" i="0" u="none">
              <a:solidFill>
                <a:srgbClr val="000000"/>
              </a:solidFill>
              <a:latin typeface="Liberation Serif"/>
              <a:ea typeface="Liberation Serif"/>
              <a:cs typeface="Liberation Serif"/>
            </a:endParaRPr>
          </a:p>
          <a:p>
            <a:pPr>
              <a:defRPr/>
            </a:pPr>
            <a:r>
              <a:rPr sz="2000" b="0" i="0" u="none">
                <a:solidFill>
                  <a:srgbClr val="000000"/>
                </a:solidFill>
                <a:latin typeface="Liberation Serif"/>
                <a:ea typeface="Liberation Serif"/>
                <a:cs typeface="Liberation Serif"/>
              </a:rPr>
              <a:t>Affinity group pack</a:t>
            </a:r>
            <a:endParaRPr sz="2000" b="0" i="0" u="none">
              <a:solidFill>
                <a:srgbClr val="000000"/>
              </a:solidFill>
              <a:latin typeface="Liberation Serif"/>
              <a:ea typeface="Liberation Serif"/>
              <a:cs typeface="Liberation Serif"/>
            </a:endParaRPr>
          </a:p>
          <a:p>
            <a:pPr>
              <a:defRPr/>
            </a:pPr>
            <a:r>
              <a:rPr sz="2000" b="0" i="0" u="none">
                <a:solidFill>
                  <a:srgbClr val="000000"/>
                </a:solidFill>
                <a:latin typeface="Liberation Serif"/>
                <a:ea typeface="Liberation Serif"/>
                <a:cs typeface="Liberation Serif"/>
              </a:rPr>
              <a:t>Suggestions for first affinity group meeting</a:t>
            </a:r>
            <a:endParaRPr sz="2000" b="0" i="0" u="none">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69465" y="281957"/>
            <a:ext cx="8709834" cy="5585441"/>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BRINGING IN NEW ORGANISERS (ONBOARDING)</a:t>
            </a:r>
            <a:br>
              <a:rPr sz="2800" b="1" i="0" u="none">
                <a:latin typeface="Arial"/>
                <a:ea typeface="Arial"/>
                <a:cs typeface="Arial"/>
              </a:rPr>
            </a:br>
            <a:endParaRPr sz="2000" b="1" i="0" u="none">
              <a:latin typeface="Liberation Serif"/>
              <a:ea typeface="Liberation Serif"/>
              <a:cs typeface="Liberation Serif"/>
            </a:endParaRPr>
          </a:p>
          <a:p>
            <a:pPr>
              <a:defRPr/>
            </a:pPr>
            <a:r>
              <a:rPr sz="2000" b="1" i="0" u="none">
                <a:latin typeface="Liberation Serif"/>
                <a:ea typeface="Liberation Serif"/>
                <a:cs typeface="Liberation Serif"/>
              </a:rPr>
              <a:t>NEWS FLASH: </a:t>
            </a: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You can’t build a mass movement on your own! It’s time to help grow your teams and bring new people on board. </a:t>
            </a: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From your talks, trainings and other events you should have collected some sign ups by now. You can then check through the people that said they were interested in organising and invite them to get involved.</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1" i="0" u="none">
                <a:latin typeface="Liberation Serif"/>
                <a:ea typeface="Liberation Serif"/>
                <a:cs typeface="Liberation Serif"/>
              </a:rPr>
              <a:t>TIPS: </a:t>
            </a:r>
            <a:endParaRPr sz="2000" b="1" i="0" u="none">
              <a:latin typeface="Liberation Serif"/>
              <a:ea typeface="Liberation Serif"/>
              <a:cs typeface="Liberation Serif"/>
            </a:endParaRPr>
          </a:p>
          <a:p>
            <a:pPr marL="239821" indent="-239821">
              <a:buFont typeface="Arial"/>
              <a:buChar char="•"/>
              <a:defRPr/>
            </a:pPr>
            <a:r>
              <a:rPr sz="2000" b="0" i="0" u="none">
                <a:latin typeface="Liberation Serif"/>
                <a:ea typeface="Liberation Serif"/>
                <a:cs typeface="Liberation Serif"/>
              </a:rPr>
              <a:t>Have clear roles in mind when you contacting people. </a:t>
            </a:r>
            <a:endParaRPr sz="2000" b="0" i="0" u="none">
              <a:latin typeface="Liberation Serif"/>
              <a:ea typeface="Liberation Serif"/>
              <a:cs typeface="Liberation Serif"/>
            </a:endParaRPr>
          </a:p>
          <a:p>
            <a:pPr marL="239821" indent="-239821">
              <a:buFont typeface="Arial"/>
              <a:buChar char="•"/>
              <a:defRPr/>
            </a:pPr>
            <a:r>
              <a:rPr sz="2000" b="0" i="0" u="none">
                <a:latin typeface="Liberation Serif"/>
                <a:ea typeface="Liberation Serif"/>
                <a:cs typeface="Liberation Serif"/>
              </a:rPr>
              <a:t>Contacting 1 to 1, either in person (e.g before meetings) or on the phone</a:t>
            </a:r>
            <a:endParaRPr sz="2000" b="0" i="0" u="none">
              <a:latin typeface="Liberation Serif"/>
              <a:ea typeface="Liberation Serif"/>
              <a:cs typeface="Liberation Serif"/>
            </a:endParaRPr>
          </a:p>
          <a:p>
            <a:pPr marL="239821" indent="-239821">
              <a:buFont typeface="Arial"/>
              <a:buChar char="•"/>
              <a:defRPr/>
            </a:pPr>
            <a:r>
              <a:rPr sz="2000" b="0" i="0" u="none">
                <a:latin typeface="Liberation Serif"/>
                <a:ea typeface="Liberation Serif"/>
                <a:cs typeface="Liberation Serif"/>
              </a:rPr>
              <a:t>Don’t be afraid to ask “What’s your story?” and get chance to really connect. </a:t>
            </a:r>
            <a:endParaRPr sz="2000" b="0" i="0" u="none">
              <a:latin typeface="Liberation Serif"/>
              <a:ea typeface="Liberation Serif"/>
              <a:cs typeface="Liberation Serif"/>
            </a:endParaRPr>
          </a:p>
          <a:p>
            <a:pPr marL="239821" indent="-239821">
              <a:buFont typeface="Arial"/>
              <a:buChar char="•"/>
              <a:defRPr/>
            </a:pPr>
            <a:r>
              <a:rPr sz="2000" b="0" i="0" u="none">
                <a:latin typeface="Liberation Serif"/>
                <a:ea typeface="Liberation Serif"/>
                <a:cs typeface="Liberation Serif"/>
              </a:rPr>
              <a:t>Make sure they are connected to all your organising platforms so they can connect with others </a:t>
            </a:r>
            <a:br>
              <a:rPr sz="1400" b="0" i="0" u="none">
                <a:latin typeface="Arial"/>
                <a:ea typeface="Arial"/>
                <a:cs typeface="Arial"/>
              </a:rPr>
            </a:br>
            <a:br>
              <a:rPr sz="1400" b="0" i="0" u="none">
                <a:latin typeface="Arial"/>
                <a:ea typeface="Arial"/>
                <a:cs typeface="Arial"/>
              </a:rPr>
            </a:br>
            <a:endParaRPr sz="1400" b="0" i="0" u="none">
              <a:latin typeface="Arial"/>
              <a:ea typeface="Arial"/>
              <a:cs typeface="Arial"/>
            </a:endParaRPr>
          </a:p>
          <a:p>
            <a:pPr>
              <a:defRPr/>
            </a:pPr>
            <a:endParaRPr sz="1200" b="1"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flipH="0" flipV="0">
            <a:off x="8466859" y="3459497"/>
            <a:ext cx="3448915" cy="216788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a:off x="597665" y="544829"/>
            <a:ext cx="8064298" cy="536451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r>
              <a:rPr sz="5400" b="0" i="0" u="none">
                <a:solidFill>
                  <a:srgbClr val="FC5BBC"/>
                </a:solidFill>
                <a:latin typeface="Impact"/>
                <a:ea typeface="Impact"/>
                <a:cs typeface="Impact"/>
              </a:rPr>
              <a:t>NEWSLETTER</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Keep everyone up to speed with an exciting newsletter.</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Post about the work that going on, how much the group is growing, upcoming actions and events to keep everyone in the loop.</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Don’t forget we are in open rebellion! Add in some powerful words and quotes to highlight how important the rebellion and everyone involved with it is! </a:t>
            </a:r>
            <a:br>
              <a:rPr sz="2200" b="0" i="0" u="none">
                <a:latin typeface="Liberation Serif"/>
                <a:ea typeface="Liberation Serif"/>
                <a:cs typeface="Liberation Serif"/>
              </a:rPr>
            </a:br>
            <a:br>
              <a:rPr sz="2200" b="0" i="0" u="none">
                <a:latin typeface="Liberation Serif"/>
                <a:ea typeface="Liberation Serif"/>
                <a:cs typeface="Liberation Serif"/>
              </a:rPr>
            </a:br>
            <a:br>
              <a:rPr sz="2200" b="1" i="0" u="none">
                <a:latin typeface="Liberation Serif"/>
                <a:ea typeface="Liberation Serif"/>
                <a:cs typeface="Liberation Serif"/>
              </a:rPr>
            </a:br>
            <a:endParaRPr sz="2200" b="1" i="0" u="none">
              <a:latin typeface="Liberation Serif"/>
              <a:ea typeface="Liberation Serif"/>
              <a:cs typeface="Liberation Serif"/>
            </a:endParaRPr>
          </a:p>
          <a:p>
            <a:pPr>
              <a:defRPr/>
            </a:pPr>
            <a:endParaRPr sz="2200" b="1"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8362949" y="3581399"/>
            <a:ext cx="3352799" cy="25050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3524249" y="1336674"/>
            <a:ext cx="10515600" cy="1325562"/>
          </a:xfrm>
        </p:spPr>
        <p:txBody>
          <a:bodyPr/>
          <a:lstStyle/>
          <a:p>
            <a:pPr>
              <a:defRPr/>
            </a:pPr>
            <a:r>
              <a:rPr sz="5400">
                <a:solidFill>
                  <a:schemeClr val="bg1"/>
                </a:solidFill>
                <a:latin typeface="Impact"/>
                <a:ea typeface="Impact"/>
                <a:cs typeface="Impact"/>
              </a:rPr>
              <a:t>COMMUNICATIONS</a:t>
            </a:r>
            <a:endParaRPr sz="5400">
              <a:solidFill>
                <a:schemeClr val="bg1"/>
              </a:solidFill>
              <a:latin typeface="Impact"/>
              <a:ea typeface="Impact"/>
              <a:cs typeface="Impact"/>
            </a:endParaRPr>
          </a:p>
        </p:txBody>
      </p:sp>
      <p:pic>
        <p:nvPicPr>
          <p:cNvPr id="5" name="" hidden="0"/>
          <p:cNvPicPr>
            <a:picLocks noChangeAspect="1"/>
          </p:cNvPicPr>
          <p:nvPr isPhoto="0" userDrawn="0"/>
        </p:nvPicPr>
        <p:blipFill>
          <a:blip r:embed="rId2"/>
          <a:stretch/>
        </p:blipFill>
        <p:spPr bwMode="auto">
          <a:xfrm flipH="0" flipV="0">
            <a:off x="4895849" y="2662237"/>
            <a:ext cx="2421299" cy="211863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679448" y="223262"/>
            <a:ext cx="10515600" cy="1325561"/>
          </a:xfrm>
        </p:spPr>
        <p:txBody>
          <a:bodyPr/>
          <a:lstStyle/>
          <a:p>
            <a:pPr>
              <a:defRPr/>
            </a:pPr>
            <a:r>
              <a:rPr sz="5400" b="0" i="0" u="none">
                <a:solidFill>
                  <a:srgbClr val="F556A5"/>
                </a:solidFill>
                <a:latin typeface="Impact"/>
                <a:ea typeface="Impact"/>
                <a:cs typeface="Impact"/>
              </a:rPr>
              <a:t>WHAT TECH DO REBELS USE?</a:t>
            </a:r>
            <a:endParaRPr/>
          </a:p>
        </p:txBody>
      </p:sp>
      <p:sp>
        <p:nvSpPr>
          <p:cNvPr id="5" name="" hidden="0"/>
          <p:cNvSpPr/>
          <p:nvPr isPhoto="0" userDrawn="0"/>
        </p:nvSpPr>
        <p:spPr bwMode="auto">
          <a:xfrm flipH="0" flipV="0">
            <a:off x="842997" y="1313407"/>
            <a:ext cx="10607999" cy="4991734"/>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000" b="0" i="0" u="none">
                <a:solidFill>
                  <a:srgbClr val="000000"/>
                </a:solidFill>
                <a:latin typeface="Liberation Serif"/>
                <a:ea typeface="Liberation Serif"/>
                <a:cs typeface="Liberation Serif"/>
              </a:rPr>
              <a:t>There are three main platforms:</a:t>
            </a:r>
            <a:endParaRPr sz="2000" b="0" i="0" u="none">
              <a:solidFill>
                <a:srgbClr val="000000"/>
              </a:solidFill>
              <a:latin typeface="Liberation Serif"/>
              <a:ea typeface="Liberation Serif"/>
              <a:cs typeface="Liberation Serif"/>
            </a:endParaRPr>
          </a:p>
          <a:p>
            <a:pPr marL="261850" indent="-261850">
              <a:buFont typeface="Arial"/>
              <a:buChar char="•"/>
              <a:defRPr/>
            </a:pPr>
            <a:r>
              <a:rPr sz="2000" b="1" i="0" u="none">
                <a:solidFill>
                  <a:schemeClr val="tx1"/>
                </a:solidFill>
                <a:latin typeface="Liberation Serif"/>
                <a:ea typeface="Liberation Serif"/>
                <a:cs typeface="Liberation Serif"/>
              </a:rPr>
              <a:t>Mattermost</a:t>
            </a:r>
            <a:r>
              <a:rPr sz="2000" b="1" i="0" u="none">
                <a:solidFill>
                  <a:schemeClr val="tx1"/>
                </a:solidFill>
                <a:latin typeface="Liberation Serif"/>
                <a:ea typeface="Liberation Serif"/>
                <a:cs typeface="Liberation Serif"/>
              </a:rPr>
              <a:t> - </a:t>
            </a:r>
            <a:r>
              <a:rPr sz="2000" b="0" i="0" u="none">
                <a:solidFill>
                  <a:schemeClr val="tx1"/>
                </a:solidFill>
                <a:latin typeface="Liberation Serif"/>
                <a:ea typeface="Liberation Serif"/>
                <a:cs typeface="Liberation Serif"/>
              </a:rPr>
              <a:t>for quick, and brief communication</a:t>
            </a:r>
            <a:endParaRPr sz="2000" b="0" i="0" u="none">
              <a:solidFill>
                <a:schemeClr val="tx1"/>
              </a:solidFill>
              <a:latin typeface="Liberation Serif"/>
              <a:ea typeface="Liberation Serif"/>
              <a:cs typeface="Liberation Serif"/>
            </a:endParaRPr>
          </a:p>
          <a:p>
            <a:pPr marL="261850" indent="-261850">
              <a:buFont typeface="Arial"/>
              <a:buChar char="•"/>
              <a:defRPr/>
            </a:pPr>
            <a:r>
              <a:rPr sz="2000" b="1" i="0" u="none">
                <a:solidFill>
                  <a:schemeClr val="tx1"/>
                </a:solidFill>
                <a:latin typeface="Liberation Serif"/>
                <a:ea typeface="Liberation Serif"/>
                <a:cs typeface="Liberation Serif"/>
              </a:rPr>
              <a:t>Discourse,</a:t>
            </a:r>
            <a:r>
              <a:rPr sz="2000" b="1" i="0" u="none">
                <a:solidFill>
                  <a:schemeClr val="tx1"/>
                </a:solidFill>
                <a:latin typeface="Liberation Serif"/>
                <a:ea typeface="Liberation Serif"/>
                <a:cs typeface="Liberation Serif"/>
              </a:rPr>
              <a:t> </a:t>
            </a:r>
            <a:r>
              <a:rPr sz="2000" b="1" i="0" u="none">
                <a:solidFill>
                  <a:schemeClr val="tx1"/>
                </a:solidFill>
                <a:latin typeface="Liberation Serif"/>
                <a:ea typeface="Liberation Serif"/>
                <a:cs typeface="Liberation Serif"/>
              </a:rPr>
              <a:t> - </a:t>
            </a:r>
            <a:r>
              <a:rPr sz="2000" b="0" i="0" u="none">
                <a:solidFill>
                  <a:schemeClr val="tx1"/>
                </a:solidFill>
                <a:latin typeface="Liberation Serif"/>
                <a:ea typeface="Liberation Serif"/>
                <a:cs typeface="Liberation Serif"/>
              </a:rPr>
              <a:t>more  suited for longer, in-depth discussions</a:t>
            </a:r>
            <a:endParaRPr sz="2000" b="0" i="0" u="none">
              <a:solidFill>
                <a:schemeClr val="tx1"/>
              </a:solidFill>
              <a:latin typeface="Liberation Serif"/>
              <a:ea typeface="Liberation Serif"/>
              <a:cs typeface="Liberation Serif"/>
            </a:endParaRPr>
          </a:p>
          <a:p>
            <a:pPr>
              <a:defRPr/>
            </a:pPr>
            <a:r>
              <a:rPr sz="2000" b="1" i="0" u="none">
                <a:solidFill>
                  <a:schemeClr val="tx1"/>
                </a:solidFill>
                <a:latin typeface="Liberation Serif"/>
                <a:ea typeface="Liberation Serif"/>
                <a:cs typeface="Liberation Serif"/>
              </a:rPr>
              <a:t>Rebel Nextcloud</a:t>
            </a:r>
            <a:r>
              <a:rPr sz="2000" b="1" i="0" u="none">
                <a:solidFill>
                  <a:schemeClr val="tx1"/>
                </a:solidFill>
                <a:latin typeface="Liberation Serif"/>
                <a:ea typeface="Liberation Serif"/>
                <a:cs typeface="Liberation Serif"/>
              </a:rPr>
              <a:t> - </a:t>
            </a:r>
            <a:r>
              <a:rPr sz="2000" b="0" i="0" u="none">
                <a:solidFill>
                  <a:schemeClr val="tx1"/>
                </a:solidFill>
                <a:latin typeface="Liberation Serif"/>
                <a:ea typeface="Liberation Serif"/>
                <a:cs typeface="Liberation Serif"/>
              </a:rPr>
              <a:t>w</a:t>
            </a:r>
            <a:r>
              <a:rPr sz="2000" b="0" i="0" u="none">
                <a:solidFill>
                  <a:schemeClr val="tx1"/>
                </a:solidFill>
                <a:latin typeface="Liberation Serif"/>
                <a:ea typeface="Liberation Serif"/>
                <a:cs typeface="Liberation Serif"/>
              </a:rPr>
              <a:t>here rebels can upload and access different XR documents!</a:t>
            </a:r>
            <a:br>
              <a:rPr sz="2000" b="0" i="0" u="none">
                <a:solidFill>
                  <a:schemeClr val="tx1"/>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Mattermost, </a:t>
            </a:r>
            <a:r>
              <a:rPr sz="2000" b="0" i="0" u="none">
                <a:solidFill>
                  <a:srgbClr val="000000"/>
                </a:solidFill>
                <a:latin typeface="Liberation Serif"/>
                <a:ea typeface="Liberation Serif"/>
                <a:cs typeface="Liberation Serif"/>
              </a:rPr>
              <a:t>Discourse and Nextcloud</a:t>
            </a:r>
            <a:r>
              <a:rPr sz="2000" b="0" i="0" u="none">
                <a:solidFill>
                  <a:srgbClr val="000000"/>
                </a:solidFill>
                <a:latin typeface="Liberation Serif"/>
                <a:ea typeface="Liberation Serif"/>
                <a:cs typeface="Liberation Serif"/>
              </a:rPr>
              <a:t> are set up on the </a:t>
            </a:r>
            <a:r>
              <a:rPr sz="2000" b="1" i="0" u="none">
                <a:solidFill>
                  <a:srgbClr val="000000"/>
                </a:solidFill>
                <a:latin typeface="Liberation Serif"/>
                <a:ea typeface="Liberation Serif"/>
                <a:cs typeface="Liberation Serif"/>
              </a:rPr>
              <a:t>XR global servers.</a:t>
            </a:r>
            <a:r>
              <a:rPr sz="2000" b="0" i="0" u="none">
                <a:solidFill>
                  <a:srgbClr val="000000"/>
                </a:solidFill>
                <a:latin typeface="Liberation Serif"/>
                <a:ea typeface="Liberation Serif"/>
                <a:cs typeface="Liberation Serif"/>
              </a:rPr>
              <a:t> When a new group is established, new rebels are invited to Mattermost, where </a:t>
            </a:r>
            <a:r>
              <a:rPr sz="2000" b="0" i="0" u="none">
                <a:solidFill>
                  <a:srgbClr val="000000"/>
                </a:solidFill>
                <a:latin typeface="Liberation Serif"/>
                <a:ea typeface="Liberation Serif"/>
                <a:cs typeface="Liberation Serif"/>
              </a:rPr>
              <a:t>they can meet other rebels, join different working group channels</a:t>
            </a:r>
            <a:r>
              <a:rPr sz="2000" b="0" i="0" u="none">
                <a:solidFill>
                  <a:srgbClr val="000000"/>
                </a:solidFill>
                <a:latin typeface="Liberation Serif"/>
                <a:ea typeface="Liberation Serif"/>
                <a:cs typeface="Liberation Serif"/>
              </a:rPr>
              <a:t>. </a:t>
            </a:r>
            <a:r>
              <a:rPr sz="2000" b="0" i="0" u="none">
                <a:solidFill>
                  <a:srgbClr val="000000"/>
                </a:solidFill>
                <a:latin typeface="Liberation Serif"/>
                <a:ea typeface="Liberation Serif"/>
                <a:cs typeface="Liberation Serif"/>
              </a:rPr>
              <a:t>To join Discourse, or </a:t>
            </a:r>
            <a:r>
              <a:rPr sz="2000" b="0" i="1" u="none">
                <a:solidFill>
                  <a:srgbClr val="000000"/>
                </a:solidFill>
                <a:latin typeface="Liberation Serif"/>
                <a:ea typeface="Liberation Serif"/>
                <a:cs typeface="Liberation Serif"/>
              </a:rPr>
              <a:t>'The Base</a:t>
            </a:r>
            <a:r>
              <a:rPr sz="2000" b="0" i="0" u="none">
                <a:solidFill>
                  <a:srgbClr val="000000"/>
                </a:solidFill>
                <a:latin typeface="Liberation Serif"/>
                <a:ea typeface="Liberation Serif"/>
                <a:cs typeface="Liberation Serif"/>
              </a:rPr>
              <a:t>', please send an email requesting </a:t>
            </a:r>
            <a:r>
              <a:rPr sz="2000" b="0" i="0" u="none">
                <a:solidFill>
                  <a:srgbClr val="000000"/>
                </a:solidFill>
                <a:latin typeface="Liberation Serif"/>
                <a:ea typeface="Liberation Serif"/>
                <a:cs typeface="Liberation Serif"/>
              </a:rPr>
              <a:t>invitation to </a:t>
            </a:r>
            <a:r>
              <a:rPr sz="2000" b="1" i="0" u="none">
                <a:solidFill>
                  <a:srgbClr val="000000"/>
                </a:solidFill>
                <a:latin typeface="Liberation Serif"/>
                <a:ea typeface="Liberation Serif"/>
                <a:cs typeface="Liberation Serif"/>
              </a:rPr>
              <a:t>support@</a:t>
            </a:r>
            <a:r>
              <a:rPr sz="2000" b="1" i="0" u="none">
                <a:solidFill>
                  <a:srgbClr val="000000"/>
                </a:solidFill>
                <a:latin typeface="Liberation Serif"/>
                <a:ea typeface="Liberation Serif"/>
                <a:cs typeface="Liberation Serif"/>
              </a:rPr>
              <a:t>organise.earth</a:t>
            </a:r>
            <a:r>
              <a:rPr sz="2000" b="0" i="0" u="none">
                <a:solidFill>
                  <a:srgbClr val="000000"/>
                </a:solidFill>
                <a:latin typeface="Liberation Serif"/>
                <a:ea typeface="Liberation Serif"/>
                <a:cs typeface="Liberation Serif"/>
              </a:rPr>
              <a:t> with the subject: </a:t>
            </a:r>
            <a:r>
              <a:rPr sz="2000" b="0" i="1" u="none">
                <a:solidFill>
                  <a:srgbClr val="000000"/>
                </a:solidFill>
                <a:latin typeface="Liberation Serif"/>
                <a:ea typeface="Liberation Serif"/>
                <a:cs typeface="Liberation Serif"/>
              </a:rPr>
              <a:t>Invitation Request for The Base</a:t>
            </a:r>
            <a:r>
              <a:rPr sz="2000" b="0" i="0" u="none">
                <a:solidFill>
                  <a:srgbClr val="000000"/>
                </a:solidFill>
                <a:latin typeface="Liberation Serif"/>
                <a:ea typeface="Liberation Serif"/>
                <a:cs typeface="Liberation Serif"/>
              </a:rPr>
              <a:t>.</a:t>
            </a:r>
            <a:r>
              <a:rPr sz="2000" b="0" i="0" u="none">
                <a:solidFill>
                  <a:srgbClr val="000000"/>
                </a:solidFill>
                <a:latin typeface="Liberation Serif"/>
                <a:ea typeface="Liberation Serif"/>
                <a:cs typeface="Liberation Serif"/>
              </a:rPr>
              <a:t> </a:t>
            </a: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There is also a separate rebel log-in for Nextcloud. This can be found on the </a:t>
            </a:r>
            <a:r>
              <a:rPr sz="2000" b="0" i="0" u="none">
                <a:solidFill>
                  <a:srgbClr val="000000"/>
                </a:solidFill>
                <a:latin typeface="Liberation Serif"/>
                <a:ea typeface="Liberation Serif"/>
                <a:cs typeface="Liberation Serif"/>
              </a:rPr>
              <a:t>Header of the </a:t>
            </a:r>
            <a:r>
              <a:rPr sz="2000" b="0" i="1" u="none">
                <a:solidFill>
                  <a:srgbClr val="000000"/>
                </a:solidFill>
                <a:latin typeface="Liberation Serif"/>
                <a:ea typeface="Liberation Serif"/>
                <a:cs typeface="Liberation Serif"/>
              </a:rPr>
              <a:t>Town Square </a:t>
            </a:r>
            <a:r>
              <a:rPr sz="2000" b="0" i="0" u="none">
                <a:solidFill>
                  <a:srgbClr val="000000"/>
                </a:solidFill>
                <a:latin typeface="Liberation Serif"/>
                <a:ea typeface="Liberation Serif"/>
                <a:cs typeface="Liberation Serif"/>
              </a:rPr>
              <a:t>Mattermost channel.</a:t>
            </a: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Check out this </a:t>
            </a:r>
            <a:r>
              <a:rPr sz="2000" b="1" i="0" u="sng">
                <a:solidFill>
                  <a:srgbClr val="000000"/>
                </a:solidFill>
                <a:latin typeface="Liberation Serif"/>
                <a:ea typeface="Liberation Serif"/>
                <a:cs typeface="Liberation Serif"/>
                <a:hlinkClick r:id="rId2" tooltip=""/>
              </a:rPr>
              <a:t>Welcome Doc</a:t>
            </a:r>
            <a:r>
              <a:rPr sz="2000" b="0" i="0" u="none">
                <a:solidFill>
                  <a:srgbClr val="000000"/>
                </a:solidFill>
                <a:latin typeface="Liberation Serif"/>
                <a:ea typeface="Liberation Serif"/>
                <a:cs typeface="Liberation Serif"/>
              </a:rPr>
              <a:t> or </a:t>
            </a:r>
            <a:r>
              <a:rPr sz="2000" b="1" i="0" u="sng">
                <a:solidFill>
                  <a:srgbClr val="000000"/>
                </a:solidFill>
                <a:latin typeface="Liberation Serif"/>
                <a:ea typeface="Liberation Serif"/>
                <a:cs typeface="Liberation Serif"/>
                <a:hlinkClick r:id="rId3" tooltip=""/>
              </a:rPr>
              <a:t>online video</a:t>
            </a:r>
            <a:r>
              <a:rPr sz="2000" b="0" i="0" u="none">
                <a:solidFill>
                  <a:srgbClr val="000000"/>
                </a:solidFill>
                <a:latin typeface="Liberation Serif"/>
                <a:ea typeface="Liberation Serif"/>
                <a:cs typeface="Liberation Serif"/>
              </a:rPr>
              <a:t> for a more detailed explanation of how to use the platforms. </a:t>
            </a:r>
            <a:br>
              <a:rPr sz="1600" b="0" i="0" u="none">
                <a:solidFill>
                  <a:srgbClr val="000000"/>
                </a:solidFill>
                <a:latin typeface="Liberation Serif"/>
                <a:ea typeface="Liberation Serif"/>
                <a:cs typeface="Liberation Serif"/>
              </a:rPr>
            </a:br>
            <a:br>
              <a:rPr sz="16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Here's an </a:t>
            </a:r>
            <a:r>
              <a:rPr sz="2000" b="1" i="0" u="sng">
                <a:latin typeface="Liberation Serif"/>
                <a:ea typeface="Liberation Serif"/>
                <a:cs typeface="Liberation Serif"/>
                <a:hlinkClick r:id="rId4" tooltip=""/>
              </a:rPr>
              <a:t>invite link</a:t>
            </a:r>
            <a:r>
              <a:rPr sz="2000" b="0" i="0" u="none">
                <a:solidFill>
                  <a:srgbClr val="000000"/>
                </a:solidFill>
                <a:latin typeface="Liberation Serif"/>
                <a:ea typeface="Liberation Serif"/>
                <a:cs typeface="Liberation Serif"/>
              </a:rPr>
              <a:t> to the Global Base on Mattermost. Only share it with people who are committing to being rebels or those who have done an induction training. </a:t>
            </a:r>
            <a:br>
              <a:rPr sz="1600" b="0" i="0" u="none">
                <a:solidFill>
                  <a:srgbClr val="000000"/>
                </a:solidFill>
                <a:latin typeface="Liberation Serif"/>
                <a:ea typeface="Liberation Serif"/>
                <a:cs typeface="Liberation Serif"/>
              </a:rPr>
            </a:br>
            <a:endParaRPr sz="1500" b="0" i="0" u="none">
              <a:solidFill>
                <a:srgbClr val="000000"/>
              </a:solidFill>
              <a:latin typeface="Arial"/>
              <a:ea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tretch/>
        </p:blipFill>
        <p:spPr bwMode="auto">
          <a:xfrm flipH="0" flipV="0">
            <a:off x="4210049" y="2609848"/>
            <a:ext cx="9126899" cy="5877170"/>
          </a:xfrm>
          <a:prstGeom prst="rect">
            <a:avLst/>
          </a:prstGeom>
        </p:spPr>
      </p:pic>
      <p:sp>
        <p:nvSpPr>
          <p:cNvPr id="5" name="" hidden="0"/>
          <p:cNvSpPr/>
          <p:nvPr isPhoto="0" userDrawn="0"/>
        </p:nvSpPr>
        <p:spPr bwMode="auto">
          <a:xfrm flipH="0" flipV="0">
            <a:off x="782999" y="647699"/>
            <a:ext cx="10303431" cy="4286249"/>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200" b="0" i="0" u="none">
                <a:solidFill>
                  <a:srgbClr val="000000"/>
                </a:solidFill>
                <a:latin typeface="Liberation Serif"/>
                <a:ea typeface="Liberation Serif"/>
                <a:cs typeface="Liberation Serif"/>
              </a:rPr>
              <a:t>Some rebels might have trouble accessing the internet and find it difficult to connect to Mattermost or Discourse. If that’s the case, then we will try our best to ensure you get all the documents that are available through packs like this one. Many working group coordinators still use Signal or Whatsapp to chat together.</a:t>
            </a:r>
            <a:endParaRPr sz="2200">
              <a:latin typeface="Liberation Serif"/>
              <a:ea typeface="Liberation Serif"/>
              <a:cs typeface="Liberation Serif"/>
            </a:endParaRPr>
          </a:p>
        </p:txBody>
      </p:sp>
      <p:sp>
        <p:nvSpPr>
          <p:cNvPr id="6" name="" hidden="0"/>
          <p:cNvSpPr/>
          <p:nvPr isPhoto="0" userDrawn="0"/>
        </p:nvSpPr>
        <p:spPr bwMode="auto">
          <a:xfrm flipH="0" flipV="0">
            <a:off x="783000" y="2400300"/>
            <a:ext cx="7353299" cy="4109084"/>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200" b="1" i="0" u="none">
                <a:solidFill>
                  <a:srgbClr val="000000"/>
                </a:solidFill>
                <a:latin typeface="Liberation Serif"/>
                <a:ea typeface="Liberation Serif"/>
                <a:cs typeface="Liberation Serif"/>
              </a:rPr>
              <a:t>Signal</a:t>
            </a:r>
            <a:r>
              <a:rPr sz="2200" b="0" i="0" u="none">
                <a:solidFill>
                  <a:srgbClr val="000000"/>
                </a:solidFill>
                <a:latin typeface="Liberation Serif"/>
                <a:ea typeface="Liberation Serif"/>
                <a:cs typeface="Liberation Serif"/>
              </a:rPr>
              <a:t> is a secure messaging application available for smartphones (it can also be used on laptops). An alternative is </a:t>
            </a:r>
            <a:r>
              <a:rPr sz="2200" b="1" i="0" u="none">
                <a:solidFill>
                  <a:srgbClr val="000000"/>
                </a:solidFill>
                <a:latin typeface="Liberation Serif"/>
                <a:ea typeface="Liberation Serif"/>
                <a:cs typeface="Liberation Serif"/>
              </a:rPr>
              <a:t>Wire.</a:t>
            </a:r>
            <a:r>
              <a:rPr sz="2200" b="0" i="0" u="none">
                <a:solidFill>
                  <a:srgbClr val="000000"/>
                </a:solidFill>
                <a:latin typeface="Liberation Serif"/>
                <a:ea typeface="Liberation Serif"/>
                <a:cs typeface="Liberation Serif"/>
              </a:rPr>
              <a:t> Use Signal/Wire  for quick communication within the coordination team and within the working groups via group chats.  </a:t>
            </a:r>
            <a:br>
              <a:rPr sz="2200" b="0" i="0" u="none">
                <a:solidFill>
                  <a:srgbClr val="000000"/>
                </a:solidFill>
                <a:latin typeface="Liberation Serif"/>
                <a:ea typeface="Liberation Serif"/>
                <a:cs typeface="Liberation Serif"/>
              </a:rPr>
            </a:br>
            <a:br>
              <a:rPr sz="2200" b="0" i="0" u="none">
                <a:solidFill>
                  <a:srgbClr val="000000"/>
                </a:solidFill>
                <a:latin typeface="Liberation Serif"/>
                <a:ea typeface="Liberation Serif"/>
                <a:cs typeface="Liberation Serif"/>
              </a:rPr>
            </a:br>
            <a:r>
              <a:rPr sz="2200" b="0" i="0" u="none">
                <a:solidFill>
                  <a:srgbClr val="000000"/>
                </a:solidFill>
                <a:latin typeface="Liberation Serif"/>
                <a:ea typeface="Liberation Serif"/>
                <a:cs typeface="Liberation Serif"/>
              </a:rPr>
              <a:t>If you are having difficulty accessing Mattermost, ask your regional liaison if there are other communication channels that are available for you. For online calls, we tend to use Jitsi or Zoom. </a:t>
            </a:r>
            <a:endParaRPr sz="22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45610" y="621270"/>
            <a:ext cx="4949075" cy="8068668"/>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marL="294893" indent="-294893">
              <a:buFont typeface="Arial"/>
              <a:buChar char="•"/>
              <a:defRPr/>
            </a:pPr>
            <a:r>
              <a:rPr sz="1900" b="0" i="0" u="none">
                <a:solidFill>
                  <a:srgbClr val="000000"/>
                </a:solidFill>
                <a:latin typeface="Liberation Serif"/>
                <a:ea typeface="Liberation Serif"/>
                <a:cs typeface="Liberation Serif"/>
              </a:rPr>
              <a:t>If it’s a completely new group then it will be useful to create a new ‘Team’ on Mattermost. If you know a group already exists on Mattermost and you’d like to join it, then you can message the group coordinators for an invite link to the Team.</a:t>
            </a:r>
            <a:br>
              <a:rPr sz="1900" b="0" i="0" u="none">
                <a:solidFill>
                  <a:srgbClr val="000000"/>
                </a:solidFill>
                <a:latin typeface="Liberation Serif"/>
                <a:ea typeface="Liberation Serif"/>
                <a:cs typeface="Liberation Serif"/>
              </a:rPr>
            </a:br>
            <a:endParaRPr sz="1900" b="0" i="0" u="none">
              <a:solidFill>
                <a:srgbClr val="000000"/>
              </a:solidFill>
              <a:latin typeface="Liberation Serif"/>
              <a:ea typeface="Liberation Serif"/>
              <a:cs typeface="Liberation Serif"/>
            </a:endParaRPr>
          </a:p>
          <a:p>
            <a:pPr marL="294893" indent="-294893">
              <a:buFont typeface="Arial"/>
              <a:buChar char="•"/>
              <a:defRPr/>
            </a:pPr>
            <a:r>
              <a:rPr lang="en-US" sz="1900" b="0" i="0" u="none" strike="noStrike" cap="none" spc="0">
                <a:solidFill>
                  <a:srgbClr val="000000"/>
                </a:solidFill>
                <a:latin typeface="Liberation Serif"/>
                <a:ea typeface="Liberation Serif"/>
                <a:cs typeface="Liberation Serif"/>
              </a:rPr>
              <a:t>To invite people to your new team, click on the ‘+’ on the bottom left. Once you’ve created your Team, click on the Team name, and then ‘</a:t>
            </a:r>
            <a:r>
              <a:rPr lang="en-US" sz="1900" b="0" i="1" u="none" strike="noStrike" cap="none" spc="0">
                <a:solidFill>
                  <a:srgbClr val="000000"/>
                </a:solidFill>
                <a:latin typeface="Liberation Serif"/>
                <a:ea typeface="Liberation Serif"/>
                <a:cs typeface="Liberation Serif"/>
              </a:rPr>
              <a:t>Get Team invite Link’. </a:t>
            </a:r>
            <a:br>
              <a:rPr lang="en-US" sz="1900" b="0" i="1" u="none" strike="noStrike" cap="none" spc="0">
                <a:solidFill>
                  <a:srgbClr val="000000"/>
                </a:solidFill>
                <a:latin typeface="Liberation Serif"/>
                <a:ea typeface="Liberation Serif"/>
                <a:cs typeface="Liberation Serif"/>
              </a:rPr>
            </a:br>
            <a:br>
              <a:rPr lang="en-US" sz="1900" b="0" i="1" u="none" strike="noStrike" cap="none" spc="0">
                <a:solidFill>
                  <a:srgbClr val="000000"/>
                </a:solidFill>
                <a:latin typeface="Liberation Serif"/>
                <a:ea typeface="Liberation Serif"/>
                <a:cs typeface="Liberation Serif"/>
              </a:rPr>
            </a:br>
            <a:r>
              <a:rPr lang="en-US" sz="1900" b="0" i="0" u="none" strike="noStrike" cap="none" spc="0">
                <a:solidFill>
                  <a:srgbClr val="000000"/>
                </a:solidFill>
                <a:latin typeface="Liberation Serif"/>
                <a:ea typeface="Liberation Serif"/>
                <a:cs typeface="Liberation Serif"/>
              </a:rPr>
              <a:t>Now you can send invite links out to your fellow rebels. </a:t>
            </a:r>
            <a:br>
              <a:rPr sz="1900" b="0" i="0" u="none">
                <a:solidFill>
                  <a:srgbClr val="000000"/>
                </a:solidFill>
                <a:latin typeface="Liberation Serif"/>
                <a:ea typeface="Liberation Serif"/>
                <a:cs typeface="Liberation Serif"/>
              </a:rPr>
            </a:br>
            <a:br>
              <a:rPr sz="1400" b="0" i="0" u="none">
                <a:solidFill>
                  <a:srgbClr val="000000"/>
                </a:solidFill>
                <a:latin typeface="Liberation Serif"/>
                <a:ea typeface="Liberation Serif"/>
                <a:cs typeface="Liberation Serif"/>
              </a:rPr>
            </a:br>
            <a:endParaRPr sz="1400" b="0" i="0" u="none">
              <a:solidFill>
                <a:srgbClr val="000000"/>
              </a:solidFill>
              <a:latin typeface="Liberation Serif"/>
              <a:ea typeface="Liberation Serif"/>
              <a:cs typeface="Liberation Serif"/>
            </a:endParaRPr>
          </a:p>
          <a:p>
            <a:pPr>
              <a:defRPr/>
            </a:pPr>
            <a:br>
              <a:rPr sz="1400" b="1" i="0" u="none">
                <a:solidFill>
                  <a:srgbClr val="F556A5"/>
                </a:solidFill>
                <a:latin typeface="Liberation Serif"/>
                <a:ea typeface="Liberation Serif"/>
                <a:cs typeface="Liberation Serif"/>
              </a:rPr>
            </a:br>
            <a:br>
              <a:rPr sz="1400" b="1" i="0" u="none">
                <a:solidFill>
                  <a:srgbClr val="F556A5"/>
                </a:solidFill>
                <a:latin typeface="Liberation Serif"/>
                <a:ea typeface="Liberation Serif"/>
                <a:cs typeface="Liberation Serif"/>
              </a:rPr>
            </a:br>
            <a:br>
              <a:rPr sz="1400" b="1" i="0" u="none">
                <a:solidFill>
                  <a:srgbClr val="F556A5"/>
                </a:solidFill>
                <a:latin typeface="Liberation Serif"/>
                <a:ea typeface="Liberation Serif"/>
                <a:cs typeface="Liberation Serif"/>
              </a:rPr>
            </a:br>
            <a:br>
              <a:rPr sz="1400" b="1" i="0" u="none">
                <a:solidFill>
                  <a:srgbClr val="F556A5"/>
                </a:solidFill>
                <a:latin typeface="Liberation Serif"/>
                <a:ea typeface="Liberation Serif"/>
                <a:cs typeface="Liberation Serif"/>
              </a:rPr>
            </a:br>
            <a:br>
              <a:rPr sz="1400" b="1" i="0" u="none">
                <a:solidFill>
                  <a:srgbClr val="F556A5"/>
                </a:solidFill>
                <a:latin typeface="Liberation Serif"/>
                <a:ea typeface="Liberation Serif"/>
                <a:cs typeface="Liberation Serif"/>
              </a:rPr>
            </a:br>
            <a:br>
              <a:rPr sz="1400" b="1" i="0" u="none">
                <a:solidFill>
                  <a:srgbClr val="F556A5"/>
                </a:solidFill>
                <a:latin typeface="Liberation Serif"/>
                <a:ea typeface="Liberation Serif"/>
                <a:cs typeface="Liberation Serif"/>
              </a:rPr>
            </a:br>
            <a:endParaRPr sz="1400" b="1" i="0" u="none">
              <a:solidFill>
                <a:srgbClr val="F556A5"/>
              </a:solidFill>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flipH="0" flipV="0">
            <a:off x="6203749" y="173565"/>
            <a:ext cx="1842329" cy="4688413"/>
          </a:xfrm>
          <a:prstGeom prst="rect">
            <a:avLst/>
          </a:prstGeom>
        </p:spPr>
      </p:pic>
      <p:sp>
        <p:nvSpPr>
          <p:cNvPr id="6" name="" hidden="0"/>
          <p:cNvSpPr/>
          <p:nvPr isPhoto="0" userDrawn="0"/>
        </p:nvSpPr>
        <p:spPr bwMode="auto">
          <a:xfrm flipH="0" flipV="0">
            <a:off x="6203749" y="4094689"/>
            <a:ext cx="1703916" cy="560916"/>
          </a:xfrm>
          <a:prstGeom prst="ellipse">
            <a:avLst/>
          </a:prstGeom>
          <a:noFill/>
          <a:ln w="38099" cap="flat" cmpd="sng" algn="ctr">
            <a:solidFill>
              <a:srgbClr val="FFC000"/>
            </a:solidFill>
            <a:prstDash val="solid"/>
            <a:miter/>
          </a:ln>
        </p:spPr>
        <p:style>
          <a:lnRef idx="2">
            <a:schemeClr val="accent1">
              <a:shade val="50000"/>
            </a:schemeClr>
          </a:lnRef>
          <a:fillRef idx="1">
            <a:schemeClr val="accent1"/>
          </a:fillRef>
          <a:effectRef idx="0">
            <a:schemeClr val="accent1"/>
          </a:effectRef>
          <a:fontRef idx="minor">
            <a:schemeClr val="lt1"/>
          </a:fontRef>
        </p:style>
      </p:sp>
      <p:pic>
        <p:nvPicPr>
          <p:cNvPr id="7" name="" hidden="0"/>
          <p:cNvPicPr>
            <a:picLocks noChangeAspect="1"/>
          </p:cNvPicPr>
          <p:nvPr isPhoto="0" userDrawn="0"/>
        </p:nvPicPr>
        <p:blipFill>
          <a:blip r:embed="rId3"/>
          <a:srcRect l="0" t="3069" r="0" b="0"/>
          <a:stretch/>
        </p:blipFill>
        <p:spPr bwMode="auto">
          <a:xfrm flipH="0" flipV="0">
            <a:off x="8575203" y="171449"/>
            <a:ext cx="2329581" cy="4663011"/>
          </a:xfrm>
          <a:prstGeom prst="rect">
            <a:avLst/>
          </a:prstGeom>
        </p:spPr>
      </p:pic>
      <p:sp>
        <p:nvSpPr>
          <p:cNvPr id="8" name="" hidden="0"/>
          <p:cNvSpPr/>
          <p:nvPr isPhoto="0" userDrawn="0"/>
        </p:nvSpPr>
        <p:spPr bwMode="auto">
          <a:xfrm flipH="0" flipV="0">
            <a:off x="9200869" y="1676397"/>
            <a:ext cx="1703916" cy="560916"/>
          </a:xfrm>
          <a:prstGeom prst="ellipse">
            <a:avLst/>
          </a:prstGeom>
          <a:noFill/>
          <a:ln w="38099" cap="flat" cmpd="sng" algn="ctr">
            <a:solidFill>
              <a:srgbClr val="FFC000"/>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 name="" hidden="0"/>
          <p:cNvSpPr/>
          <p:nvPr isPhoto="0" userDrawn="0"/>
        </p:nvSpPr>
        <p:spPr bwMode="auto">
          <a:xfrm flipH="0" flipV="0">
            <a:off x="159062" y="3996264"/>
            <a:ext cx="6538187" cy="1204384"/>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defRPr/>
            </a:pPr>
            <a:endParaRPr/>
          </a:p>
        </p:txBody>
      </p:sp>
      <p:sp>
        <p:nvSpPr>
          <p:cNvPr id="10" name="" hidden="0"/>
          <p:cNvSpPr/>
          <p:nvPr isPhoto="0" userDrawn="0"/>
        </p:nvSpPr>
        <p:spPr bwMode="auto">
          <a:xfrm flipH="0" flipV="0">
            <a:off x="526848" y="5107021"/>
            <a:ext cx="11239498" cy="4219856"/>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lang="en-US" b="0" i="0" u="none" strike="noStrike" cap="none" spc="0">
                <a:solidFill>
                  <a:srgbClr val="000000"/>
                </a:solidFill>
                <a:latin typeface="Liberation Serif"/>
                <a:ea typeface="Liberation Serif"/>
                <a:cs typeface="Liberation Serif"/>
              </a:rPr>
              <a:t>There are different channels on </a:t>
            </a:r>
            <a:r>
              <a:rPr lang="en-US" b="1" i="0" u="none" strike="noStrike" cap="none" spc="0">
                <a:solidFill>
                  <a:srgbClr val="000000"/>
                </a:solidFill>
                <a:latin typeface="Liberation Serif"/>
                <a:ea typeface="Liberation Serif"/>
                <a:cs typeface="Liberation Serif"/>
              </a:rPr>
              <a:t>Mattermost </a:t>
            </a:r>
            <a:r>
              <a:rPr lang="en-US" b="0" i="0" u="none" strike="noStrike" cap="none" spc="0">
                <a:solidFill>
                  <a:srgbClr val="000000"/>
                </a:solidFill>
                <a:latin typeface="Liberation Serif"/>
                <a:ea typeface="Liberation Serif"/>
                <a:cs typeface="Liberation Serif"/>
              </a:rPr>
              <a:t>and </a:t>
            </a:r>
            <a:r>
              <a:rPr lang="en-US" b="1" i="0" u="none" strike="noStrike" cap="none" spc="0">
                <a:solidFill>
                  <a:srgbClr val="000000"/>
                </a:solidFill>
                <a:latin typeface="Liberation Serif"/>
                <a:ea typeface="Liberation Serif"/>
                <a:cs typeface="Liberation Serif"/>
              </a:rPr>
              <a:t>Discourse</a:t>
            </a:r>
            <a:r>
              <a:rPr lang="en-US" b="0" i="0" u="none" strike="noStrike" cap="none" spc="0">
                <a:solidFill>
                  <a:srgbClr val="000000"/>
                </a:solidFill>
                <a:latin typeface="Liberation Serif"/>
                <a:ea typeface="Liberation Serif"/>
                <a:cs typeface="Liberation Serif"/>
              </a:rPr>
              <a:t> where coordinators from across the world can communicate with each other. </a:t>
            </a:r>
            <a:r>
              <a:rPr lang="en-US" b="0" i="0" u="none" strike="noStrike" cap="none" spc="0">
                <a:solidFill>
                  <a:srgbClr val="000000"/>
                </a:solidFill>
                <a:latin typeface="Liberation Serif"/>
                <a:ea typeface="Liberation Serif"/>
                <a:cs typeface="Liberation Serif"/>
              </a:rPr>
              <a:t>If you have varied access to internet connection, many of these groups also use </a:t>
            </a:r>
            <a:r>
              <a:rPr lang="en-US" b="1" i="0" u="none" strike="noStrike" cap="none" spc="0">
                <a:solidFill>
                  <a:srgbClr val="F556A5"/>
                </a:solidFill>
                <a:latin typeface="Liberation Serif"/>
                <a:ea typeface="Liberation Serif"/>
                <a:cs typeface="Liberation Serif"/>
              </a:rPr>
              <a:t>Signal</a:t>
            </a:r>
            <a:r>
              <a:rPr lang="en-US" b="0" i="0" u="none" strike="noStrike" cap="none" spc="0">
                <a:solidFill>
                  <a:srgbClr val="000000"/>
                </a:solidFill>
                <a:latin typeface="Liberation Serif"/>
                <a:ea typeface="Liberation Serif"/>
                <a:cs typeface="Liberation Serif"/>
              </a:rPr>
              <a:t> or </a:t>
            </a:r>
            <a:r>
              <a:rPr lang="en-US" b="1" i="0" u="none" strike="noStrike" cap="none" spc="0">
                <a:solidFill>
                  <a:srgbClr val="FC5BBC"/>
                </a:solidFill>
                <a:latin typeface="Liberation Serif"/>
                <a:ea typeface="Liberation Serif"/>
                <a:cs typeface="Liberation Serif"/>
              </a:rPr>
              <a:t>Wire.</a:t>
            </a:r>
            <a:r>
              <a:rPr lang="en-US" b="0" i="0" u="none" strike="noStrike" cap="none" spc="0">
                <a:solidFill>
                  <a:srgbClr val="000000"/>
                </a:solidFill>
                <a:latin typeface="Liberation Serif"/>
                <a:ea typeface="Liberation Serif"/>
                <a:cs typeface="Liberation Serif"/>
              </a:rPr>
              <a:t> The regional liaisons, or fellow rebels can support you if you can’t find what you’re looking for. The global XR network is enormous!</a:t>
            </a:r>
            <a:br>
              <a:rPr lang="en-US" b="0" i="0" u="none" strike="noStrike" cap="none" spc="0">
                <a:solidFill>
                  <a:srgbClr val="000000"/>
                </a:solidFill>
                <a:latin typeface="Liberation Serif"/>
                <a:ea typeface="Liberation Serif"/>
                <a:cs typeface="Liberation Serif"/>
              </a:rPr>
            </a:b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2609848" y="2651124"/>
            <a:ext cx="10515600" cy="1325562"/>
          </a:xfrm>
        </p:spPr>
        <p:txBody>
          <a:bodyPr/>
          <a:lstStyle/>
          <a:p>
            <a:pPr>
              <a:defRPr/>
            </a:pPr>
            <a:r>
              <a:rPr sz="5400">
                <a:solidFill>
                  <a:schemeClr val="bg1"/>
                </a:solidFill>
                <a:latin typeface="Impact"/>
                <a:ea typeface="Impact"/>
                <a:cs typeface="Impact"/>
              </a:rPr>
              <a:t>GROWING YOUR GROUP I</a:t>
            </a:r>
            <a:endParaRPr sz="5400">
              <a:solidFill>
                <a:schemeClr val="bg1"/>
              </a:solidFill>
              <a:latin typeface="Impact"/>
              <a:ea typeface="Impact"/>
              <a:cs typeface="Impact"/>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88999" y="335914"/>
            <a:ext cx="11928271" cy="1696084"/>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556A5"/>
                </a:solidFill>
                <a:latin typeface="Impact"/>
                <a:ea typeface="Impact"/>
                <a:cs typeface="Impact"/>
              </a:rPr>
              <a:t>WHAT IS THE INTERNATIONAL SUPPORT TEAM?</a:t>
            </a:r>
            <a:endParaRPr sz="5400" b="0" i="0" u="none">
              <a:solidFill>
                <a:srgbClr val="F556A5"/>
              </a:solidFill>
              <a:latin typeface="Impact"/>
              <a:ea typeface="Impact"/>
              <a:cs typeface="Impact"/>
            </a:endParaRPr>
          </a:p>
        </p:txBody>
      </p:sp>
      <p:sp>
        <p:nvSpPr>
          <p:cNvPr id="5" name="" hidden="0"/>
          <p:cNvSpPr/>
          <p:nvPr isPhoto="0" userDrawn="0"/>
        </p:nvSpPr>
        <p:spPr bwMode="auto">
          <a:xfrm flipH="0" flipV="0">
            <a:off x="588999" y="2127249"/>
            <a:ext cx="10858500" cy="402974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000" b="1" i="0" u="none">
                <a:solidFill>
                  <a:srgbClr val="000000"/>
                </a:solidFill>
                <a:latin typeface="Liberation Serif"/>
                <a:ea typeface="Liberation Serif"/>
                <a:cs typeface="Liberation Serif"/>
              </a:rPr>
              <a:t>The International Support Team (IST), is an international support body for XR national groups. We facilitate the flow of resources and material between groups and offer support in the form of trainings, funding and general communication. It’s made up of rebels from across the world.</a:t>
            </a:r>
            <a:br>
              <a:rPr sz="2200" b="1" i="0" u="none">
                <a:solidFill>
                  <a:srgbClr val="000000"/>
                </a:solidFill>
                <a:latin typeface="Liberation Serif"/>
                <a:ea typeface="Liberation Serif"/>
                <a:cs typeface="Liberation Serif"/>
              </a:rPr>
            </a:br>
            <a:br>
              <a:rPr sz="2200" b="1"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Here’s a </a:t>
            </a:r>
            <a:r>
              <a:rPr sz="2000" b="1" i="0" u="sng">
                <a:solidFill>
                  <a:srgbClr val="FC5BBC"/>
                </a:solidFill>
                <a:latin typeface="Liberation Serif"/>
                <a:ea typeface="Liberation Serif"/>
                <a:cs typeface="Liberation Serif"/>
                <a:hlinkClick r:id="rId2" tooltip=""/>
              </a:rPr>
              <a:t>Visual Representation</a:t>
            </a:r>
            <a:r>
              <a:rPr sz="2000" b="1" i="0" u="none">
                <a:solidFill>
                  <a:srgbClr val="FC5BBC"/>
                </a:solidFill>
                <a:latin typeface="Liberation Serif"/>
                <a:ea typeface="Liberation Serif"/>
                <a:cs typeface="Liberation Serif"/>
              </a:rPr>
              <a:t> </a:t>
            </a:r>
            <a:r>
              <a:rPr sz="2000" b="0" i="0" u="none">
                <a:solidFill>
                  <a:srgbClr val="000000"/>
                </a:solidFill>
                <a:latin typeface="Liberation Serif"/>
                <a:ea typeface="Liberation Serif"/>
                <a:cs typeface="Liberation Serif"/>
              </a:rPr>
              <a:t>of the IST, demonstrating the different working groups and their mandates. You can also find the Mattermost usernames of the different working group coordinators here.</a:t>
            </a: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The main email for IST is </a:t>
            </a:r>
            <a:r>
              <a:rPr sz="2000" b="1" i="0" u="none">
                <a:solidFill>
                  <a:srgbClr val="F556A5"/>
                </a:solidFill>
                <a:latin typeface="Liberation Serif"/>
                <a:ea typeface="Liberation Serif"/>
                <a:cs typeface="Liberation Serif"/>
              </a:rPr>
              <a:t>contact@rebellion.global.</a:t>
            </a:r>
            <a:br>
              <a:rPr sz="2000" b="1" i="0" u="none">
                <a:solidFill>
                  <a:srgbClr val="F556A5"/>
                </a:solidFill>
                <a:latin typeface="Liberation Serif"/>
                <a:ea typeface="Liberation Serif"/>
                <a:cs typeface="Liberation Serif"/>
              </a:rPr>
            </a:br>
            <a:br>
              <a:rPr sz="2000" b="1" i="0" u="none">
                <a:solidFill>
                  <a:srgbClr val="F556A5"/>
                </a:solidFill>
                <a:latin typeface="Liberation Serif"/>
                <a:ea typeface="Liberation Serif"/>
                <a:cs typeface="Liberation Serif"/>
              </a:rPr>
            </a:br>
            <a:r>
              <a:rPr sz="2000" b="0" i="0" u="none">
                <a:solidFill>
                  <a:srgbClr val="000000"/>
                </a:solidFill>
                <a:latin typeface="Liberation Serif"/>
                <a:ea typeface="Liberation Serif"/>
                <a:cs typeface="Liberation Serif"/>
              </a:rPr>
              <a:t>There is a network of </a:t>
            </a:r>
            <a:r>
              <a:rPr sz="2000" b="0" i="0" u="none">
                <a:solidFill>
                  <a:srgbClr val="000000"/>
                </a:solidFill>
                <a:latin typeface="Liberation Serif"/>
                <a:ea typeface="Liberation Serif"/>
                <a:cs typeface="Liberation Serif"/>
              </a:rPr>
              <a:t>regional liaisons</a:t>
            </a:r>
            <a:r>
              <a:rPr sz="2000" b="0" i="0" u="none">
                <a:solidFill>
                  <a:srgbClr val="000000"/>
                </a:solidFill>
                <a:latin typeface="Liberation Serif"/>
                <a:ea typeface="Liberation Serif"/>
                <a:cs typeface="Liberation Serif"/>
              </a:rPr>
              <a:t> that act as a point of communication between a group of national/regional groups and IST. Each country will have a regional liaison to offer advice and support. If you don’t know who your regional liaison is, then email the regional liaison coordinators at </a:t>
            </a:r>
            <a:r>
              <a:rPr sz="2000" b="1" i="0" u="sng">
                <a:solidFill>
                  <a:srgbClr val="000000"/>
                </a:solidFill>
                <a:latin typeface="Liberation Serif"/>
                <a:ea typeface="Liberation Serif"/>
                <a:cs typeface="Liberation Serif"/>
                <a:hlinkClick r:id="rId3" tooltip=""/>
              </a:rPr>
              <a:t>XR-RegionalLiaisons@protonmail.com</a:t>
            </a:r>
            <a:r>
              <a:rPr sz="2000" b="1" i="0" u="none">
                <a:solidFill>
                  <a:srgbClr val="F556A5"/>
                </a:solidFill>
                <a:latin typeface="Liberation Serif"/>
                <a:ea typeface="Liberation Serif"/>
                <a:cs typeface="Liberation Serif"/>
              </a:rPr>
              <a:t>.</a:t>
            </a:r>
            <a:br>
              <a:rPr sz="1800" b="0" i="0" u="none">
                <a:solidFill>
                  <a:srgbClr val="F556A5"/>
                </a:solidFill>
                <a:latin typeface="Liberation Serif"/>
                <a:ea typeface="Liberation Serif"/>
                <a:cs typeface="Liberation Serif"/>
              </a:rPr>
            </a:br>
            <a:br>
              <a:rPr sz="1600" b="0" i="0" u="none">
                <a:solidFill>
                  <a:srgbClr val="F556A5"/>
                </a:solidFill>
                <a:latin typeface="Liberation Serif"/>
                <a:ea typeface="Liberation Serif"/>
                <a:cs typeface="Liberation Serif"/>
              </a:rPr>
            </a:br>
            <a:endParaRPr sz="1600" b="0" i="0" u="none">
              <a:solidFill>
                <a:srgbClr val="F556A5"/>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11549" y="361949"/>
            <a:ext cx="8515350" cy="5886486"/>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AFFINITY GROUP COUNCIL  </a:t>
            </a:r>
            <a:br>
              <a:rPr sz="2800" b="1" i="0" u="none">
                <a:latin typeface="Arial"/>
                <a:ea typeface="Arial"/>
                <a:cs typeface="Arial"/>
              </a:rPr>
            </a:br>
            <a:endParaRPr sz="2000" b="1"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When there are six or more AGs, you might want to create an Affinity Group Council where spokespeople from each AG can give debriefs on past actions and take future action plans to their affinity groups. </a:t>
            </a:r>
            <a:br>
              <a:rPr sz="2000" b="0" i="0" u="none">
                <a:latin typeface="Liberation Serif"/>
                <a:ea typeface="Liberation Serif"/>
                <a:cs typeface="Liberation Serif"/>
              </a:rPr>
            </a:b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The Affinity Group Council should also include a coordinator from the Actions WG so that they can suggest action plans based on local/national coordination. This method of organising affinity groups is sometimes referred to a </a:t>
            </a:r>
            <a:r>
              <a:rPr sz="2000" b="0" i="0" u="sng">
                <a:latin typeface="Liberation Serif"/>
                <a:ea typeface="Liberation Serif"/>
                <a:cs typeface="Liberation Serif"/>
                <a:hlinkClick r:id="rId2" tooltip=""/>
              </a:rPr>
              <a:t>spokescouncil</a:t>
            </a:r>
            <a:r>
              <a:rPr sz="2000" b="0" i="0" u="none">
                <a:latin typeface="Liberation Serif"/>
                <a:ea typeface="Liberation Serif"/>
                <a:cs typeface="Liberation Serif"/>
              </a:rPr>
              <a:t>. </a:t>
            </a:r>
            <a:br>
              <a:rPr sz="2000" b="0" i="0" u="none">
                <a:latin typeface="Liberation Serif"/>
                <a:ea typeface="Liberation Serif"/>
                <a:cs typeface="Liberation Serif"/>
              </a:rPr>
            </a:b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Though in Extinction Rebellion it is important to recognise that we organise through a </a:t>
            </a:r>
            <a:r>
              <a:rPr sz="2000" b="1" i="0" u="none">
                <a:latin typeface="Liberation Serif"/>
                <a:ea typeface="Liberation Serif"/>
                <a:cs typeface="Liberation Serif"/>
              </a:rPr>
              <a:t>post-consensus format</a:t>
            </a:r>
            <a:r>
              <a:rPr sz="2000" b="0" i="0" u="none">
                <a:latin typeface="Liberation Serif"/>
                <a:ea typeface="Liberation Serif"/>
                <a:cs typeface="Liberation Serif"/>
              </a:rPr>
              <a:t> which allows autonomous action and doesn’t require all groups to agree on proposed forms of actions.</a:t>
            </a:r>
            <a:br>
              <a:rPr sz="2000" b="0" i="0" u="none">
                <a:latin typeface="Liberation Serif"/>
                <a:ea typeface="Liberation Serif"/>
                <a:cs typeface="Liberation Serif"/>
              </a:rPr>
            </a:b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Want to do it a different way? Feed it back to the AG council. No effect? Go off and do it yourselves ! </a:t>
            </a: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endParaRPr sz="2000" b="1" i="0" u="none">
              <a:latin typeface="Liberation Serif"/>
              <a:ea typeface="Liberation Serif"/>
              <a:cs typeface="Liberation Serif"/>
            </a:endParaRPr>
          </a:p>
        </p:txBody>
      </p:sp>
      <p:pic>
        <p:nvPicPr>
          <p:cNvPr id="5" name="" hidden="0"/>
          <p:cNvPicPr>
            <a:picLocks noChangeAspect="1"/>
          </p:cNvPicPr>
          <p:nvPr isPhoto="0" userDrawn="0"/>
        </p:nvPicPr>
        <p:blipFill>
          <a:blip r:embed="rId3"/>
          <a:stretch/>
        </p:blipFill>
        <p:spPr bwMode="auto">
          <a:xfrm flipH="0" flipV="0">
            <a:off x="8934449" y="3019442"/>
            <a:ext cx="2611799" cy="21059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35349" y="476249"/>
            <a:ext cx="10363199" cy="472062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AFFINITY GROUP </a:t>
            </a:r>
            <a:r>
              <a:rPr sz="5400" b="0" i="0" u="none">
                <a:solidFill>
                  <a:srgbClr val="FC5BBC"/>
                </a:solidFill>
                <a:latin typeface="Impact"/>
                <a:ea typeface="Impact"/>
                <a:cs typeface="Impact"/>
              </a:rPr>
              <a:t>SUPPORT</a:t>
            </a:r>
            <a:r>
              <a:rPr sz="5400" b="0" i="0" u="none">
                <a:solidFill>
                  <a:srgbClr val="FC5BBC"/>
                </a:solidFill>
                <a:latin typeface="Impact"/>
                <a:ea typeface="Impact"/>
                <a:cs typeface="Impact"/>
              </a:rPr>
              <a:t> </a:t>
            </a:r>
            <a:r>
              <a:rPr sz="5400" b="0" i="0" u="none">
                <a:solidFill>
                  <a:srgbClr val="FC5BBC"/>
                </a:solidFill>
                <a:latin typeface="Impact"/>
                <a:ea typeface="Impact"/>
                <a:cs typeface="Impact"/>
              </a:rPr>
              <a:t>NETWORK</a:t>
            </a:r>
            <a:br>
              <a:rPr sz="2800" b="1" i="0" u="none">
                <a:latin typeface="Arial"/>
                <a:ea typeface="Arial"/>
                <a:cs typeface="Arial"/>
              </a:rPr>
            </a:br>
            <a:endParaRPr sz="2800" b="1"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a:off x="7805737" y="3667124"/>
            <a:ext cx="3838574" cy="2600325"/>
          </a:xfrm>
          <a:prstGeom prst="rect">
            <a:avLst/>
          </a:prstGeom>
        </p:spPr>
      </p:pic>
      <p:sp>
        <p:nvSpPr>
          <p:cNvPr id="6" name="" hidden="0"/>
          <p:cNvSpPr/>
          <p:nvPr isPhoto="0" userDrawn="0"/>
        </p:nvSpPr>
        <p:spPr bwMode="auto">
          <a:xfrm flipH="0" flipV="0">
            <a:off x="769578" y="1691640"/>
            <a:ext cx="7271470" cy="4575809"/>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200" b="0" i="0" u="none">
                <a:latin typeface="Liberation Serif"/>
                <a:ea typeface="Liberation Serif"/>
                <a:cs typeface="Liberation Serif"/>
              </a:rPr>
              <a:t>Once you've started to set up a few Affinity Groups in your area, you might want to create an affinity group support network. Often newly formed Affinity Groups might be unsure about how to proceed as an autonomous group. The 'AGSN' can help to:</a:t>
            </a:r>
            <a:br>
              <a:rPr sz="2200" b="0" i="0" u="none">
                <a:latin typeface="Liberation Serif"/>
                <a:ea typeface="Liberation Serif"/>
                <a:cs typeface="Liberation Serif"/>
              </a:rPr>
            </a:br>
            <a:endParaRPr sz="2200" b="0" i="0" u="none">
              <a:latin typeface="Liberation Serif"/>
              <a:ea typeface="Liberation Serif"/>
              <a:cs typeface="Liberation Serif"/>
            </a:endParaRPr>
          </a:p>
          <a:p>
            <a:pPr marL="327936" indent="-327936" algn="l">
              <a:buFont typeface="Arial"/>
              <a:buChar char="•"/>
              <a:defRPr/>
            </a:pPr>
            <a:r>
              <a:rPr sz="2200" b="0" i="0" u="none">
                <a:latin typeface="Liberation Serif"/>
                <a:ea typeface="Liberation Serif"/>
                <a:cs typeface="Liberation Serif"/>
              </a:rPr>
              <a:t>Keep track of all AGs in the area</a:t>
            </a:r>
            <a:endParaRPr sz="2200" b="0" i="0" u="none">
              <a:latin typeface="Liberation Serif"/>
              <a:ea typeface="Liberation Serif"/>
              <a:cs typeface="Liberation Serif"/>
            </a:endParaRPr>
          </a:p>
          <a:p>
            <a:pPr marL="327936" indent="-327936" algn="l">
              <a:buFont typeface="Arial"/>
              <a:buChar char="•"/>
              <a:defRPr/>
            </a:pPr>
            <a:r>
              <a:rPr sz="2200" b="0" i="0" u="none">
                <a:latin typeface="Liberation Serif"/>
                <a:ea typeface="Liberation Serif"/>
                <a:cs typeface="Liberation Serif"/>
              </a:rPr>
              <a:t>Stay connected with their coordinators and see how rebellion ready they are</a:t>
            </a:r>
            <a:endParaRPr sz="2200" b="0" i="0" u="none">
              <a:latin typeface="Liberation Serif"/>
              <a:ea typeface="Liberation Serif"/>
              <a:cs typeface="Liberation Serif"/>
            </a:endParaRPr>
          </a:p>
          <a:p>
            <a:pPr marL="327936" indent="-327936" algn="l">
              <a:buFont typeface="Arial"/>
              <a:buChar char="•"/>
              <a:defRPr/>
            </a:pPr>
            <a:r>
              <a:rPr sz="2200" b="0" i="0" u="none">
                <a:latin typeface="Liberation Serif"/>
                <a:ea typeface="Liberation Serif"/>
                <a:cs typeface="Liberation Serif"/>
              </a:rPr>
              <a:t>Provide resources </a:t>
            </a:r>
            <a:endParaRPr sz="2200" b="0" i="0" u="none">
              <a:latin typeface="Liberation Serif"/>
              <a:ea typeface="Liberation Serif"/>
              <a:cs typeface="Liberation Serif"/>
            </a:endParaRPr>
          </a:p>
          <a:p>
            <a:pPr marL="327936" indent="-327936" algn="l">
              <a:buFont typeface="Arial"/>
              <a:buChar char="•"/>
              <a:defRPr/>
            </a:pPr>
            <a:r>
              <a:rPr sz="2200" b="0" i="0" u="none">
                <a:latin typeface="Liberation Serif"/>
                <a:ea typeface="Liberation Serif"/>
                <a:cs typeface="Liberation Serif"/>
              </a:rPr>
              <a:t>Help organise and run AG Councils</a:t>
            </a:r>
            <a:endParaRPr sz="2200" b="0" i="0" u="none">
              <a:latin typeface="Liberation Serif"/>
              <a:ea typeface="Liberation Serif"/>
              <a:cs typeface="Liberation Serif"/>
            </a:endParaRPr>
          </a:p>
          <a:p>
            <a:pPr marL="327936" indent="-327936" algn="l">
              <a:buFont typeface="Arial"/>
              <a:buChar char="•"/>
              <a:defRPr/>
            </a:pPr>
            <a:r>
              <a:rPr sz="2200" b="0" i="0" u="none">
                <a:latin typeface="Liberation Serif"/>
                <a:ea typeface="Liberation Serif"/>
                <a:cs typeface="Liberation Serif"/>
              </a:rPr>
              <a:t>Let AGs know about upcoming actions/ways of getting involved.</a:t>
            </a:r>
            <a:br>
              <a:rPr sz="2200" b="0" i="0" u="none">
                <a:latin typeface="Liberation Serif"/>
                <a:ea typeface="Liberation Serif"/>
                <a:cs typeface="Liberation Serif"/>
              </a:rPr>
            </a:br>
            <a:endParaRPr sz="2200" b="0" i="0" u="none">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763948" y="438149"/>
            <a:ext cx="8934449" cy="552449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GROWING YOUR GROUP</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Same faces at the general meeting each week? People taking on more than they can?</a:t>
            </a: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It’s time to grow! We need to always be thinking about how we can go to mobilise 3.5% of the population and aiming for that in your local area.</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1" i="0" u="none">
                <a:latin typeface="Liberation Serif"/>
                <a:ea typeface="Liberation Serif"/>
                <a:cs typeface="Liberation Serif"/>
              </a:rPr>
              <a:t>Ways of Growing:</a:t>
            </a:r>
            <a:endParaRPr sz="2200" b="1"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Taking action </a:t>
            </a:r>
            <a:endParaRPr sz="2200" b="0"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Community Organising </a:t>
            </a:r>
            <a:endParaRPr sz="2200" b="0"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Talks in new communities </a:t>
            </a:r>
            <a:endParaRPr sz="2200" b="0"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Starting new groups (e.g. a student group) </a:t>
            </a:r>
            <a:br>
              <a:rPr sz="2200" b="0" i="0" u="none">
                <a:latin typeface="Liberation Serif"/>
                <a:ea typeface="Liberation Serif"/>
                <a:cs typeface="Liberation Serif"/>
              </a:rPr>
            </a:br>
            <a:endParaRPr sz="2200" b="0"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7334249" y="2705099"/>
            <a:ext cx="4257675" cy="26669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a:off x="562986" y="552412"/>
            <a:ext cx="8173050" cy="560835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r>
              <a:rPr sz="5400" b="0" i="0" u="none">
                <a:solidFill>
                  <a:srgbClr val="FC5BBC"/>
                </a:solidFill>
                <a:latin typeface="Impact"/>
                <a:ea typeface="Impact"/>
                <a:cs typeface="Impact"/>
              </a:rPr>
              <a:t>ACTIONS</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Most groups will grow a lot after periods of rebellion - after the April Rebellion in the UK we saw most groups double in size, or even triple in some places! It’s good to have a plan for this (more later).</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Actions in local area will also help you grow and its important to think about </a:t>
            </a:r>
            <a:r>
              <a:rPr sz="2200" b="0" i="0" u="sng">
                <a:latin typeface="Liberation Serif"/>
                <a:ea typeface="Liberation Serif"/>
                <a:cs typeface="Liberation Serif"/>
                <a:hlinkClick r:id="rId2" tooltip=""/>
              </a:rPr>
              <a:t>how civil disobedience works in XR</a:t>
            </a:r>
            <a:r>
              <a:rPr sz="2200" b="0" i="0" u="none">
                <a:latin typeface="Liberation Serif"/>
                <a:ea typeface="Liberation Serif"/>
                <a:cs typeface="Liberation Serif"/>
              </a:rPr>
              <a:t> and what your local context is like when thinking about what kind of action to take.</a:t>
            </a:r>
            <a:br>
              <a:rPr sz="2200" b="0" i="0" u="none">
                <a:latin typeface="Liberation Serif"/>
                <a:ea typeface="Liberation Serif"/>
                <a:cs typeface="Liberation Serif"/>
              </a:rPr>
            </a:b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1" i="0" u="none">
                <a:latin typeface="Liberation Serif"/>
                <a:ea typeface="Liberation Serif"/>
                <a:cs typeface="Liberation Serif"/>
              </a:rPr>
              <a:t>RESOURCES:</a:t>
            </a:r>
            <a:endParaRPr sz="2200" b="1" i="0" u="none">
              <a:latin typeface="Liberation Serif"/>
              <a:ea typeface="Liberation Serif"/>
              <a:cs typeface="Liberation Serif"/>
            </a:endParaRPr>
          </a:p>
          <a:p>
            <a:pPr>
              <a:defRPr/>
            </a:pPr>
            <a:r>
              <a:rPr sz="2200" b="1" i="0" u="none">
                <a:latin typeface="Liberation Serif"/>
                <a:ea typeface="Liberation Serif"/>
                <a:cs typeface="Liberation Serif"/>
              </a:rPr>
              <a:t>Links to different actions resources coming very soon!</a:t>
            </a:r>
            <a:br>
              <a:rPr sz="2200" b="1" i="0" u="none">
                <a:latin typeface="Liberation Serif"/>
                <a:ea typeface="Liberation Serif"/>
                <a:cs typeface="Liberation Serif"/>
              </a:rPr>
            </a:br>
            <a:br>
              <a:rPr sz="1400" b="1" i="0" u="none">
                <a:latin typeface="Arial"/>
                <a:ea typeface="Arial"/>
                <a:cs typeface="Arial"/>
              </a:rPr>
            </a:br>
            <a:endParaRPr sz="1400" b="1" i="0" u="none">
              <a:latin typeface="Arial"/>
              <a:ea typeface="Arial"/>
              <a:cs typeface="Arial"/>
            </a:endParaRPr>
          </a:p>
          <a:p>
            <a:pPr>
              <a:defRPr/>
            </a:pPr>
            <a:endParaRPr sz="1000" b="1" i="0" u="none">
              <a:latin typeface="Arial"/>
              <a:ea typeface="Arial"/>
              <a:cs typeface="Arial"/>
            </a:endParaRPr>
          </a:p>
        </p:txBody>
      </p:sp>
      <p:pic>
        <p:nvPicPr>
          <p:cNvPr id="5" name="" hidden="0"/>
          <p:cNvPicPr>
            <a:picLocks noChangeAspect="1"/>
          </p:cNvPicPr>
          <p:nvPr isPhoto="0" userDrawn="0"/>
        </p:nvPicPr>
        <p:blipFill>
          <a:blip r:embed="rId3"/>
          <a:stretch/>
        </p:blipFill>
        <p:spPr bwMode="auto">
          <a:xfrm>
            <a:off x="8591549" y="2741257"/>
            <a:ext cx="2133599" cy="34194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84734" y="453389"/>
            <a:ext cx="10370964" cy="6023610"/>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FUNDRAISING - MONEY MONEY MONEY</a:t>
            </a:r>
            <a:br>
              <a:rPr sz="2800" b="1" i="0" u="none">
                <a:latin typeface="Arial"/>
                <a:ea typeface="Arial"/>
                <a:cs typeface="Arial"/>
              </a:rPr>
            </a:br>
            <a:endParaRPr sz="2800" b="1" i="0" u="none">
              <a:latin typeface="Arial"/>
              <a:ea typeface="Arial"/>
              <a:cs typeface="Arial"/>
            </a:endParaRPr>
          </a:p>
          <a:p>
            <a:pPr>
              <a:defRPr/>
            </a:pPr>
            <a:endParaRPr sz="1000" b="1"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a:off x="8439149" y="4362449"/>
            <a:ext cx="3181348" cy="1971675"/>
          </a:xfrm>
          <a:prstGeom prst="rect">
            <a:avLst/>
          </a:prstGeom>
        </p:spPr>
      </p:pic>
      <p:sp>
        <p:nvSpPr>
          <p:cNvPr id="6" name="" hidden="0"/>
          <p:cNvSpPr/>
          <p:nvPr isPhoto="0" userDrawn="0"/>
        </p:nvSpPr>
        <p:spPr bwMode="auto">
          <a:xfrm flipH="0" flipV="0">
            <a:off x="738594" y="1600200"/>
            <a:ext cx="8845504" cy="4419599"/>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000" b="0" i="0" u="none">
                <a:latin typeface="Liberation Serif"/>
                <a:ea typeface="Liberation Serif"/>
                <a:cs typeface="Liberation Serif"/>
              </a:rPr>
              <a:t>Rebellion don’t need cash, they need passionate rebels. That said, money helps!</a:t>
            </a:r>
            <a:br>
              <a:rPr sz="2000" b="0" i="0" u="none">
                <a:latin typeface="Liberation Serif"/>
                <a:ea typeface="Liberation Serif"/>
                <a:cs typeface="Liberation Serif"/>
              </a:rPr>
            </a:br>
            <a:endParaRPr sz="2000" b="0" i="0" u="none">
              <a:latin typeface="Liberation Serif"/>
              <a:ea typeface="Liberation Serif"/>
              <a:cs typeface="Liberation Serif"/>
            </a:endParaRPr>
          </a:p>
          <a:p>
            <a:pPr algn="l">
              <a:defRPr/>
            </a:pPr>
            <a:r>
              <a:rPr sz="2000" b="0" i="0" u="none">
                <a:latin typeface="Liberation Serif"/>
                <a:ea typeface="Liberation Serif"/>
                <a:cs typeface="Liberation Serif"/>
              </a:rPr>
              <a:t>As you grow, there will be more things that need financing, from room hire and food, to potential office spaces or supporting people financially to work more on the rebellion who might not otherwise be able to. </a:t>
            </a:r>
            <a:br>
              <a:rPr sz="2000" b="0" i="0" u="none">
                <a:latin typeface="Liberation Serif"/>
                <a:ea typeface="Liberation Serif"/>
                <a:cs typeface="Liberation Serif"/>
              </a:rPr>
            </a:br>
            <a:br>
              <a:rPr sz="2000" b="0" i="0" u="none">
                <a:latin typeface="Liberation Serif"/>
                <a:ea typeface="Liberation Serif"/>
                <a:cs typeface="Liberation Serif"/>
              </a:rPr>
            </a:br>
            <a:r>
              <a:rPr sz="2000" b="0" i="0" u="none">
                <a:latin typeface="Liberation Serif"/>
                <a:ea typeface="Liberation Serif"/>
                <a:cs typeface="Liberation Serif"/>
              </a:rPr>
              <a:t>Here are some ideas to get you going:</a:t>
            </a:r>
            <a:endParaRPr sz="2000" b="0" i="0" u="none">
              <a:latin typeface="Liberation Serif"/>
              <a:ea typeface="Liberation Serif"/>
              <a:cs typeface="Liberation Serif"/>
            </a:endParaRPr>
          </a:p>
          <a:p>
            <a:pPr marL="305908" indent="-305908" algn="l">
              <a:buFont typeface="Arial"/>
              <a:buChar char="•"/>
              <a:defRPr/>
            </a:pPr>
            <a:r>
              <a:rPr sz="2000" b="0" i="0" u="none">
                <a:latin typeface="Liberation Serif"/>
                <a:ea typeface="Liberation Serif"/>
                <a:cs typeface="Liberation Serif"/>
              </a:rPr>
              <a:t>Do a call out on social media for musicians to help play an XR Fundraiser</a:t>
            </a:r>
            <a:endParaRPr sz="2000" b="0" i="0" u="none">
              <a:latin typeface="Liberation Serif"/>
              <a:ea typeface="Liberation Serif"/>
              <a:cs typeface="Liberation Serif"/>
            </a:endParaRPr>
          </a:p>
          <a:p>
            <a:pPr marL="305908" indent="-305908" algn="l">
              <a:buFont typeface="Arial"/>
              <a:buChar char="•"/>
              <a:defRPr/>
            </a:pPr>
            <a:r>
              <a:rPr sz="2000" b="0" i="0" u="none">
                <a:latin typeface="Liberation Serif"/>
                <a:ea typeface="Liberation Serif"/>
                <a:cs typeface="Liberation Serif"/>
              </a:rPr>
              <a:t>Sell some clothing / books at your meeting</a:t>
            </a:r>
            <a:r>
              <a:rPr sz="2000" b="0" i="0" u="none">
                <a:latin typeface="Liberation Serif"/>
                <a:ea typeface="Liberation Serif"/>
                <a:cs typeface="Liberation Serif"/>
              </a:rPr>
              <a:t> (not with XR logo on!)</a:t>
            </a:r>
            <a:endParaRPr sz="2000" b="0" i="0" u="none">
              <a:latin typeface="Liberation Serif"/>
              <a:ea typeface="Liberation Serif"/>
              <a:cs typeface="Liberation Serif"/>
            </a:endParaRPr>
          </a:p>
          <a:p>
            <a:pPr marL="305908" indent="-305908" algn="l">
              <a:buFont typeface="Arial"/>
              <a:buChar char="•"/>
              <a:defRPr/>
            </a:pPr>
            <a:r>
              <a:rPr sz="2000" b="0" i="0" u="none">
                <a:latin typeface="Liberation Serif"/>
                <a:ea typeface="Liberation Serif"/>
                <a:cs typeface="Liberation Serif"/>
              </a:rPr>
              <a:t>Ask for suggested donations at meetings (food helps!)</a:t>
            </a:r>
            <a:endParaRPr sz="2000" b="0" i="0" u="none">
              <a:latin typeface="Liberation Serif"/>
              <a:ea typeface="Liberation Serif"/>
              <a:cs typeface="Liberation Serif"/>
            </a:endParaRPr>
          </a:p>
          <a:p>
            <a:pPr marL="305908" indent="-305908" algn="l">
              <a:buFont typeface="Arial"/>
              <a:buChar char="•"/>
              <a:defRPr/>
            </a:pPr>
            <a:r>
              <a:rPr sz="2000" b="0" i="0" u="none">
                <a:latin typeface="Liberation Serif"/>
                <a:ea typeface="Liberation Serif"/>
                <a:cs typeface="Liberation Serif"/>
              </a:rPr>
              <a:t>Ask local philanthropists/charities for money </a:t>
            </a: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49649" y="609599"/>
            <a:ext cx="8229600" cy="490731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PAINT THE STREETS!</a:t>
            </a:r>
            <a:br>
              <a:rPr sz="2800" b="1" i="0" u="none">
                <a:latin typeface="Arial"/>
                <a:ea typeface="Arial"/>
                <a:cs typeface="Arial"/>
              </a:rPr>
            </a:b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One night in 1999, OTPOR (Serbian resistance) activists and artists went out into the night with spray cans and stencils. They were out for 8 hours painting their logo all over Belgrade. </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When the city woke up, they thought the revolution was already happening because </a:t>
            </a:r>
            <a:r>
              <a:rPr sz="2000" b="1" i="0" u="none">
                <a:latin typeface="Liberation Serif"/>
                <a:ea typeface="Liberation Serif"/>
                <a:cs typeface="Liberation Serif"/>
              </a:rPr>
              <a:t>they could see it around them in public spaces. </a:t>
            </a:r>
            <a:br>
              <a:rPr sz="2000" b="1" i="0" u="none">
                <a:latin typeface="Liberation Serif"/>
                <a:ea typeface="Liberation Serif"/>
                <a:cs typeface="Liberation Serif"/>
              </a:rPr>
            </a:b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You can organise this in your local area, get a bunch of XR posters and some paste, stickers and spray cans and a coordinator that will regularly turn up to hand these out to small groups at a regular time. Then let everyone loose to paint the streets! This can be an easier introduction to civil disobedience to many people.</a:t>
            </a: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endParaRPr sz="1000" b="1"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flipH="0" flipV="0">
            <a:off x="9229725" y="1703444"/>
            <a:ext cx="1954574" cy="381347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821099" y="392429"/>
            <a:ext cx="10744200" cy="652275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REBEL PRINTING</a:t>
            </a:r>
            <a:br>
              <a:rPr sz="2800" b="1" i="0" u="none">
                <a:latin typeface="Arial"/>
                <a:ea typeface="Arial"/>
                <a:cs typeface="Arial"/>
              </a:rPr>
            </a:b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Maker-Activists using Printmaking Painting and Sewing to hand make Rebellious Objects for the promotion of XR on a huge scale!</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Running block printing workshops onto people's existing clothing, creating spaces for creation and discussion and and turning everybody into a REBEL is great fun and shares how to get creatively involved with the rebellion.</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Printers can support actions by providing an endless flow of beautiful objects. </a:t>
            </a:r>
            <a:r>
              <a:rPr sz="2000" b="0" i="0" u="none">
                <a:latin typeface="Liberation Serif"/>
                <a:ea typeface="Liberation Serif"/>
                <a:cs typeface="Liberation Serif"/>
              </a:rPr>
              <a:t>You can also cover your local neighbourhood in posters! </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1" i="0" u="none">
                <a:latin typeface="Liberation Serif"/>
                <a:ea typeface="Liberation Serif"/>
                <a:cs typeface="Liberation Serif"/>
              </a:rPr>
              <a:t>Printers can produce:</a:t>
            </a: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Patches by the thousands</a:t>
            </a: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Flags</a:t>
            </a: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Banners</a:t>
            </a: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Clothes</a:t>
            </a:r>
            <a:br>
              <a:rPr sz="2000" b="0" i="0" u="none">
                <a:latin typeface="Liberation Serif"/>
                <a:ea typeface="Liberation Serif"/>
                <a:cs typeface="Liberation Serif"/>
              </a:rPr>
            </a:br>
            <a:br>
              <a:rPr sz="1400" b="1" i="0" u="none">
                <a:latin typeface="Arial"/>
                <a:ea typeface="Arial"/>
                <a:cs typeface="Arial"/>
              </a:rPr>
            </a:br>
            <a:endParaRPr sz="2000" b="0"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8458200" y="4043380"/>
            <a:ext cx="2457450" cy="2466973"/>
          </a:xfrm>
          <a:prstGeom prst="rect">
            <a:avLst/>
          </a:prstGeom>
        </p:spPr>
      </p:pic>
      <p:sp>
        <p:nvSpPr>
          <p:cNvPr id="6" name="" hidden="0"/>
          <p:cNvSpPr/>
          <p:nvPr isPhoto="0" userDrawn="0"/>
        </p:nvSpPr>
        <p:spPr bwMode="auto">
          <a:xfrm flipH="0" flipV="0">
            <a:off x="4765674" y="4447971"/>
            <a:ext cx="3423845" cy="2529875"/>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000" b="1" i="0" u="none">
                <a:latin typeface="Liberation Serif"/>
                <a:ea typeface="Liberation Serif"/>
                <a:cs typeface="Liberation Serif"/>
              </a:rPr>
              <a:t>RESOURCES: </a:t>
            </a:r>
            <a:br>
              <a:rPr sz="2000" b="1" i="0" u="none">
                <a:latin typeface="Liberation Serif"/>
                <a:ea typeface="Liberation Serif"/>
                <a:cs typeface="Liberation Serif"/>
              </a:rPr>
            </a:br>
            <a:endParaRPr sz="2000" b="1" i="0" u="none">
              <a:latin typeface="Liberation Serif"/>
              <a:ea typeface="Liberation Serif"/>
              <a:cs typeface="Liberation Serif"/>
            </a:endParaRPr>
          </a:p>
          <a:p>
            <a:pPr marL="239821" indent="-239821" algn="l">
              <a:buFont typeface="Arial"/>
              <a:buChar char="•"/>
              <a:defRPr/>
            </a:pPr>
            <a:r>
              <a:rPr sz="2000" b="1" i="0" u="sng">
                <a:latin typeface="Liberation Serif"/>
                <a:ea typeface="Liberation Serif"/>
                <a:cs typeface="Liberation Serif"/>
                <a:hlinkClick r:id="rId3" tooltip=""/>
              </a:rPr>
              <a:t>Folder of “How tos”</a:t>
            </a:r>
            <a:endParaRPr sz="2000" b="1" i="0" u="none">
              <a:latin typeface="Liberation Serif"/>
              <a:ea typeface="Liberation Serif"/>
              <a:cs typeface="Liberation Serif"/>
            </a:endParaRPr>
          </a:p>
          <a:p>
            <a:pPr marL="239821" indent="-239821" algn="l">
              <a:buFont typeface="Arial"/>
              <a:buChar char="•"/>
              <a:defRPr/>
            </a:pPr>
            <a:r>
              <a:rPr sz="2000" b="1" i="0" u="sng">
                <a:latin typeface="Liberation Serif"/>
                <a:ea typeface="Liberation Serif"/>
                <a:cs typeface="Liberation Serif"/>
                <a:hlinkClick r:id="rId4" tooltip=""/>
              </a:rPr>
              <a:t>Rebel Art Pack</a:t>
            </a:r>
            <a:endParaRPr sz="2000" b="1">
              <a:latin typeface="Liberation Serif"/>
              <a:ea typeface="Liberation Serif"/>
              <a:cs typeface="Liberation Serif"/>
            </a:endParaRPr>
          </a:p>
          <a:p>
            <a:pPr marL="283879" indent="-283879" algn="l">
              <a:buFont typeface="Arial"/>
              <a:buChar char="•"/>
              <a:defRPr/>
            </a:pPr>
            <a:r>
              <a:rPr sz="2000" b="1" u="sng">
                <a:latin typeface="Liberation Serif"/>
                <a:ea typeface="Liberation Serif"/>
                <a:cs typeface="Liberation Serif"/>
                <a:hlinkClick r:id="rId5" tooltip=""/>
              </a:rPr>
              <a:t>Tips on postering</a:t>
            </a:r>
            <a:endParaRPr sz="2000" b="1" i="0" u="none">
              <a:latin typeface="Liberation Serif"/>
              <a:ea typeface="Liberation Serif"/>
              <a:cs typeface="Liberation Serif"/>
            </a:endParaRPr>
          </a:p>
          <a:p>
            <a:pPr marL="239821" indent="-239821" algn="l">
              <a:buFont typeface="Arial"/>
              <a:buChar char="•"/>
              <a:defRPr/>
            </a:pPr>
            <a:r>
              <a:rPr sz="2000" b="1" i="0" u="sng">
                <a:latin typeface="Liberation Serif"/>
                <a:ea typeface="Liberation Serif"/>
                <a:cs typeface="Liberation Serif"/>
                <a:hlinkClick r:id="rId6" tooltip=""/>
              </a:rPr>
              <a:t>XR Art Blockers Facebook</a:t>
            </a:r>
            <a:br>
              <a:rPr sz="2000" b="1" i="0" u="sng">
                <a:latin typeface="Liberation Serif"/>
                <a:ea typeface="Liberation Serif"/>
                <a:cs typeface="Liberation Serif"/>
                <a:hlinkClick r:id="rId6" tooltip=""/>
              </a:rPr>
            </a:br>
            <a:endParaRPr sz="2000" b="1" i="0" u="none">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838198" y="365124"/>
            <a:ext cx="10515600" cy="1325562"/>
          </a:xfrm>
        </p:spPr>
        <p:txBody>
          <a:bodyPr/>
          <a:lstStyle/>
          <a:p>
            <a:pPr>
              <a:defRPr/>
            </a:pPr>
            <a:r>
              <a:rPr sz="5400">
                <a:solidFill>
                  <a:srgbClr val="FC5BBC"/>
                </a:solidFill>
                <a:latin typeface="Impact"/>
                <a:ea typeface="Impact"/>
                <a:cs typeface="Impact"/>
              </a:rPr>
              <a:t>COMMUNITY ORGANISING</a:t>
            </a:r>
            <a:endParaRPr sz="5400">
              <a:solidFill>
                <a:srgbClr val="FC5BBC"/>
              </a:solidFill>
              <a:latin typeface="Impact"/>
              <a:ea typeface="Impact"/>
              <a:cs typeface="Impact"/>
            </a:endParaRPr>
          </a:p>
        </p:txBody>
      </p:sp>
      <p:sp>
        <p:nvSpPr>
          <p:cNvPr id="5" name="" hidden="0"/>
          <p:cNvSpPr/>
          <p:nvPr isPhoto="0" userDrawn="0"/>
        </p:nvSpPr>
        <p:spPr bwMode="auto">
          <a:xfrm flipH="0" flipV="0">
            <a:off x="838198" y="1690687"/>
            <a:ext cx="9145949" cy="478539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200" b="0" i="0" u="none">
                <a:latin typeface="Liberation Serif"/>
                <a:ea typeface="Liberation Serif"/>
                <a:cs typeface="Liberation Serif"/>
              </a:rPr>
              <a:t>Momentum driven organising is key in XR - it means not only growing in period of big action but also steadily building through community organising systems.</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In 2016, we learnt from the Sanders nomination in the US that a campaign can mobilise 100,000s of volunteers if you create a system for them to get involved with and let them take ownership and organise it. Decentralisation!</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1" i="0" u="none">
                <a:latin typeface="Liberation Serif"/>
                <a:ea typeface="Liberation Serif"/>
                <a:cs typeface="Liberation Serif"/>
              </a:rPr>
              <a:t>RESOURCES: </a:t>
            </a:r>
            <a:endParaRPr sz="2200" b="1" i="0" u="none">
              <a:latin typeface="Liberation Serif"/>
              <a:ea typeface="Liberation Serif"/>
              <a:cs typeface="Liberation Serif"/>
            </a:endParaRPr>
          </a:p>
          <a:p>
            <a:pPr marL="327936" indent="-327936">
              <a:buFont typeface="Arial"/>
              <a:buChar char="•"/>
              <a:defRPr/>
            </a:pPr>
            <a:r>
              <a:rPr sz="2200" b="1" i="0" u="sng">
                <a:latin typeface="Liberation Serif"/>
                <a:ea typeface="Liberation Serif"/>
                <a:cs typeface="Liberation Serif"/>
                <a:hlinkClick r:id="rId2" tooltip=""/>
              </a:rPr>
              <a:t>Ted Talk on Big Organising </a:t>
            </a:r>
            <a:endParaRPr sz="2200" b="1" i="0" u="none">
              <a:latin typeface="Liberation Serif"/>
              <a:ea typeface="Liberation Serif"/>
              <a:cs typeface="Liberation Serif"/>
            </a:endParaRPr>
          </a:p>
          <a:p>
            <a:pPr marL="327936" indent="-327936">
              <a:buFont typeface="Arial"/>
              <a:buChar char="•"/>
              <a:defRPr/>
            </a:pPr>
            <a:r>
              <a:rPr sz="2200" b="1" i="0" u="none">
                <a:latin typeface="Liberation Serif"/>
                <a:ea typeface="Liberation Serif"/>
                <a:cs typeface="Liberation Serif"/>
              </a:rPr>
              <a:t>Rules for Revolutionaries (Book) </a:t>
            </a:r>
            <a:br>
              <a:rPr sz="2200" b="1" i="0" u="none">
                <a:latin typeface="Liberation Serif"/>
                <a:ea typeface="Liberation Serif"/>
                <a:cs typeface="Liberation Serif"/>
              </a:rPr>
            </a:br>
            <a:r>
              <a:rPr sz="2200" b="1" i="0" u="none">
                <a:latin typeface="Liberation Serif"/>
                <a:ea typeface="Liberation Serif"/>
                <a:cs typeface="Liberation Serif"/>
              </a:rPr>
              <a:t>by Becky Bond and Zack Exley</a:t>
            </a:r>
            <a:endParaRPr sz="2200" b="1" i="0" u="none">
              <a:latin typeface="Liberation Serif"/>
              <a:ea typeface="Liberation Serif"/>
              <a:cs typeface="Liberation Serif"/>
            </a:endParaRPr>
          </a:p>
          <a:p>
            <a:pPr marL="327936" indent="-327936">
              <a:buFont typeface="Arial"/>
              <a:buChar char="•"/>
              <a:defRPr/>
            </a:pPr>
            <a:r>
              <a:rPr sz="2200" b="1" i="0" u="sng">
                <a:latin typeface="Liberation Serif"/>
                <a:ea typeface="Liberation Serif"/>
                <a:cs typeface="Liberation Serif"/>
                <a:hlinkClick r:id="rId3" tooltip=""/>
              </a:rPr>
              <a:t>Some tips on setting up a local stall</a:t>
            </a:r>
            <a:br>
              <a:rPr sz="2200" b="1" i="0" u="none">
                <a:latin typeface="Liberation Serif"/>
                <a:ea typeface="Liberation Serif"/>
                <a:cs typeface="Liberation Serif"/>
              </a:rPr>
            </a:br>
            <a:endParaRPr sz="2200" b="1" i="0" u="none">
              <a:latin typeface="Liberation Serif"/>
              <a:ea typeface="Liberation Serif"/>
              <a:cs typeface="Liberation Serif"/>
            </a:endParaRPr>
          </a:p>
          <a:p>
            <a:pPr>
              <a:defRPr/>
            </a:pPr>
            <a:r>
              <a:rPr sz="2200" b="1" i="0" u="none">
                <a:latin typeface="Liberation Serif"/>
                <a:ea typeface="Liberation Serif"/>
                <a:cs typeface="Liberation Serif"/>
              </a:rPr>
              <a:t>43</a:t>
            </a:r>
            <a:endParaRPr sz="2200" b="1" i="0" u="none">
              <a:latin typeface="Liberation Serif"/>
              <a:ea typeface="Liberation Serif"/>
              <a:cs typeface="Liberation Serif"/>
            </a:endParaRPr>
          </a:p>
        </p:txBody>
      </p:sp>
      <p:pic>
        <p:nvPicPr>
          <p:cNvPr id="6" name="" hidden="0"/>
          <p:cNvPicPr>
            <a:picLocks noChangeAspect="1"/>
          </p:cNvPicPr>
          <p:nvPr isPhoto="0" userDrawn="0"/>
        </p:nvPicPr>
        <p:blipFill>
          <a:blip r:embed="rId4"/>
          <a:stretch/>
        </p:blipFill>
        <p:spPr bwMode="auto">
          <a:xfrm>
            <a:off x="8591549" y="4083385"/>
            <a:ext cx="2362199" cy="23621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a:off x="702952" y="502920"/>
            <a:ext cx="8197128" cy="600459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r>
              <a:rPr sz="5400" b="0" i="0" u="none">
                <a:solidFill>
                  <a:srgbClr val="FC5BBC"/>
                </a:solidFill>
                <a:latin typeface="Impact"/>
                <a:ea typeface="Impact"/>
                <a:cs typeface="Impact"/>
              </a:rPr>
              <a:t>DOOR-KNOCKING/FLYERING</a:t>
            </a:r>
            <a:br>
              <a:rPr sz="2800" b="1" i="0" u="none">
                <a:latin typeface="Arial"/>
                <a:ea typeface="Arial"/>
                <a:cs typeface="Arial"/>
              </a:rPr>
            </a:b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There’s an emergency going on! This truth should be blaring out of our media everyday but it isn’t. We need to go and hear what people think about what’s happening and encourage them to Act Now! </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Door-knocking and flyering in XR is encouraging people to express how they feel about the emergency/ their truths. A simple task is if people would like to sign up to receive a local newsletter on what XR is doing and to let them know about regular meeting times. </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Setting up a flyering/door-knocking team needs a coordinator (to bring materials and talk everyone through and practice the script) and a callout for volunteers to join.  Experienced volunteers should be encouraged to take on a coordinator role in different parts of the city to let the movement grow.</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1" i="0" u="none">
                <a:latin typeface="Liberation Serif"/>
                <a:ea typeface="Liberation Serif"/>
                <a:cs typeface="Liberation Serif"/>
              </a:rPr>
              <a:t>RESOURCES:</a:t>
            </a:r>
            <a:r>
              <a:rPr sz="2000" b="1" i="0" u="sng">
                <a:latin typeface="Liberation Serif"/>
                <a:ea typeface="Liberation Serif"/>
                <a:cs typeface="Liberation Serif"/>
                <a:hlinkClick r:id="rId2" tooltip=""/>
              </a:rPr>
              <a:t> Script for door-knocking in XR</a:t>
            </a:r>
            <a:br>
              <a:rPr sz="1400" b="1" i="0" u="none">
                <a:latin typeface="Arial"/>
                <a:ea typeface="Arial"/>
                <a:cs typeface="Arial"/>
              </a:rPr>
            </a:br>
            <a:endParaRPr sz="1400" b="1" i="0" u="none">
              <a:latin typeface="Arial"/>
              <a:ea typeface="Arial"/>
              <a:cs typeface="Arial"/>
            </a:endParaRPr>
          </a:p>
        </p:txBody>
      </p:sp>
      <p:pic>
        <p:nvPicPr>
          <p:cNvPr id="5" name="" hidden="0"/>
          <p:cNvPicPr>
            <a:picLocks noChangeAspect="1"/>
          </p:cNvPicPr>
          <p:nvPr isPhoto="0" userDrawn="0"/>
        </p:nvPicPr>
        <p:blipFill>
          <a:blip r:embed="rId3"/>
          <a:stretch/>
        </p:blipFill>
        <p:spPr bwMode="auto">
          <a:xfrm flipH="0" flipV="0">
            <a:off x="9048749" y="3047999"/>
            <a:ext cx="2650266" cy="27050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flipH="0" flipV="0">
            <a:off x="510701" y="1129319"/>
            <a:ext cx="13032148" cy="1325561"/>
          </a:xfrm>
        </p:spPr>
        <p:txBody>
          <a:bodyPr/>
          <a:lstStyle/>
          <a:p>
            <a:pPr>
              <a:defRPr/>
            </a:pPr>
            <a:r>
              <a:rPr sz="5400" b="0" i="0" u="none">
                <a:solidFill>
                  <a:schemeClr val="bg1"/>
                </a:solidFill>
                <a:latin typeface="Impact"/>
                <a:ea typeface="Impact"/>
                <a:cs typeface="Impact"/>
              </a:rPr>
              <a:t>COMMUNITY RESILIENCE &amp; PARTICIPATION</a:t>
            </a:r>
            <a:endParaRPr sz="5400" b="0" i="0" u="none">
              <a:solidFill>
                <a:schemeClr val="bg1"/>
              </a:solidFill>
              <a:latin typeface="Impact"/>
              <a:ea typeface="Impact"/>
              <a:cs typeface="Impact"/>
            </a:endParaRPr>
          </a:p>
        </p:txBody>
      </p:sp>
      <p:pic>
        <p:nvPicPr>
          <p:cNvPr id="5" name="" hidden="0"/>
          <p:cNvPicPr>
            <a:picLocks noChangeAspect="1"/>
          </p:cNvPicPr>
          <p:nvPr isPhoto="0" userDrawn="0"/>
        </p:nvPicPr>
        <p:blipFill>
          <a:blip r:embed="rId2"/>
          <a:stretch/>
        </p:blipFill>
        <p:spPr bwMode="auto">
          <a:xfrm>
            <a:off x="2938563" y="2553510"/>
            <a:ext cx="6286500" cy="34099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a:off x="4317467" y="2804159"/>
            <a:ext cx="3557388" cy="91443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endParaRPr sz="5400" b="1" i="1" u="none">
              <a:solidFill>
                <a:srgbClr val="000000"/>
              </a:solidFill>
              <a:latin typeface="Impact"/>
              <a:ea typeface="Impact"/>
              <a:cs typeface="Impact"/>
            </a:endParaRPr>
          </a:p>
        </p:txBody>
      </p:sp>
      <p:sp>
        <p:nvSpPr>
          <p:cNvPr id="5" name="" hidden="0"/>
          <p:cNvSpPr/>
          <p:nvPr isPhoto="0" userDrawn="0"/>
        </p:nvSpPr>
        <p:spPr bwMode="auto">
          <a:xfrm flipH="0" flipV="0">
            <a:off x="3659549" y="1082003"/>
            <a:ext cx="7277099" cy="1188755"/>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5400">
                <a:solidFill>
                  <a:schemeClr val="bg1"/>
                </a:solidFill>
                <a:latin typeface="Impact"/>
                <a:ea typeface="Impact"/>
                <a:cs typeface="Impact"/>
              </a:rPr>
              <a:t>GETTING STARTED</a:t>
            </a:r>
            <a:endParaRPr sz="5400">
              <a:solidFill>
                <a:schemeClr val="bg1"/>
              </a:solidFill>
              <a:latin typeface="Impact"/>
              <a:ea typeface="Impact"/>
              <a:cs typeface="Impact"/>
            </a:endParaRPr>
          </a:p>
        </p:txBody>
      </p:sp>
      <p:pic>
        <p:nvPicPr>
          <p:cNvPr id="6" name="" hidden="0"/>
          <p:cNvPicPr>
            <a:picLocks noChangeAspect="1"/>
          </p:cNvPicPr>
          <p:nvPr isPhoto="0" userDrawn="0"/>
        </p:nvPicPr>
        <p:blipFill>
          <a:blip r:embed="rId2"/>
          <a:stretch/>
        </p:blipFill>
        <p:spPr bwMode="auto">
          <a:xfrm>
            <a:off x="4874481" y="2346959"/>
            <a:ext cx="2657474" cy="38195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744125" y="731519"/>
            <a:ext cx="8439924" cy="5307328"/>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DEEP CANVASSING</a:t>
            </a:r>
            <a:br>
              <a:rPr sz="2800" b="1" i="0" u="none">
                <a:latin typeface="Arial"/>
                <a:ea typeface="Arial"/>
                <a:cs typeface="Arial"/>
              </a:rPr>
            </a:br>
            <a:endParaRPr sz="2800" b="1" i="0" u="none">
              <a:latin typeface="Arial"/>
              <a:ea typeface="Arial"/>
              <a:cs typeface="Arial"/>
            </a:endParaRPr>
          </a:p>
          <a:p>
            <a:pPr>
              <a:defRPr/>
            </a:pPr>
            <a:r>
              <a:rPr sz="2000" b="0" i="0" u="none">
                <a:latin typeface="Liberation Serif"/>
                <a:ea typeface="Liberation Serif"/>
                <a:cs typeface="Liberation Serif"/>
              </a:rPr>
              <a:t>The Sanders campaign taught us the effectiveness of the </a:t>
            </a:r>
            <a:r>
              <a:rPr sz="2000" b="0" i="0" u="sng">
                <a:latin typeface="Liberation Serif"/>
                <a:ea typeface="Liberation Serif"/>
                <a:cs typeface="Liberation Serif"/>
                <a:hlinkClick r:id="rId2" tooltip=""/>
              </a:rPr>
              <a:t>Deep Canvassing</a:t>
            </a:r>
            <a:r>
              <a:rPr sz="2000" b="0" i="0" u="none">
                <a:latin typeface="Liberation Serif"/>
                <a:ea typeface="Liberation Serif"/>
                <a:cs typeface="Liberation Serif"/>
              </a:rPr>
              <a:t> model which is essentially that conversations with people in the public should be mainly aimed at:</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Giving them plenty of time to speak (not a 2min pitch of getting your ‘message across’)</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Being vulnerable in interactions and sharing stories to build close connection (More ‘normal conversation’ than salesman technique’)</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Gauging opinions change/enthusiasm on a scale of 1-10 </a:t>
            </a:r>
            <a:endParaRPr sz="2000" b="0" i="0" u="none">
              <a:latin typeface="Liberation Serif"/>
              <a:ea typeface="Liberation Serif"/>
              <a:cs typeface="Liberation Serif"/>
            </a:endParaRPr>
          </a:p>
          <a:p>
            <a:pPr marL="305908" indent="-305908">
              <a:buFont typeface="Arial"/>
              <a:buChar char="•"/>
              <a:defRPr/>
            </a:pPr>
            <a:r>
              <a:rPr sz="2000" b="0" i="0" u="none">
                <a:latin typeface="Liberation Serif"/>
                <a:ea typeface="Liberation Serif"/>
                <a:cs typeface="Liberation Serif"/>
              </a:rPr>
              <a:t>Inviting people along to weekly meeting/upcoming events</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This should be prototyped with organisers in progressive communities. Changes can then be made based on reaction and then shared with wider group to practice across the city. </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endParaRPr sz="1200" b="1" i="0" u="none">
              <a:latin typeface="Arial"/>
              <a:ea typeface="Arial"/>
              <a:cs typeface="Arial"/>
            </a:endParaRPr>
          </a:p>
        </p:txBody>
      </p:sp>
      <p:pic>
        <p:nvPicPr>
          <p:cNvPr id="5" name="" hidden="0"/>
          <p:cNvPicPr>
            <a:picLocks noChangeAspect="1"/>
          </p:cNvPicPr>
          <p:nvPr isPhoto="0" userDrawn="0"/>
        </p:nvPicPr>
        <p:blipFill>
          <a:blip r:embed="rId3"/>
          <a:stretch/>
        </p:blipFill>
        <p:spPr bwMode="auto">
          <a:xfrm>
            <a:off x="9296399" y="2762249"/>
            <a:ext cx="2419349" cy="24860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462215" y="487697"/>
            <a:ext cx="11331684" cy="5627351"/>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REBEL RINGING</a:t>
            </a:r>
            <a:br>
              <a:rPr sz="2800" b="1" i="0" u="none">
                <a:latin typeface="Arial"/>
                <a:ea typeface="Arial"/>
                <a:cs typeface="Arial"/>
              </a:rPr>
            </a:br>
            <a:endParaRPr sz="2800" b="1" i="0" u="none">
              <a:latin typeface="Arial"/>
              <a:ea typeface="Arial"/>
              <a:cs typeface="Arial"/>
            </a:endParaRPr>
          </a:p>
          <a:p>
            <a:pPr>
              <a:defRPr/>
            </a:pPr>
            <a:r>
              <a:rPr sz="2200" b="1" i="0" u="none">
                <a:latin typeface="Liberation Serif"/>
                <a:ea typeface="Liberation Serif"/>
                <a:cs typeface="Liberation Serif"/>
              </a:rPr>
              <a:t>What is a Phone Bank?</a:t>
            </a:r>
            <a:endParaRPr sz="2200" b="1" i="0" u="none">
              <a:latin typeface="Liberation Serif"/>
              <a:ea typeface="Liberation Serif"/>
              <a:cs typeface="Liberation Serif"/>
            </a:endParaRPr>
          </a:p>
          <a:p>
            <a:pPr>
              <a:defRPr/>
            </a:pPr>
            <a:r>
              <a:rPr sz="2200" b="0" i="0" u="none">
                <a:latin typeface="Liberation Serif"/>
                <a:ea typeface="Liberation Serif"/>
                <a:cs typeface="Liberation Serif"/>
              </a:rPr>
              <a:t>A Phone Bank is… a group of friends, activists or volunteers making phone calls to reach out to other activists or members of the public – to inform and engage them in a movement. </a:t>
            </a: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On my own I could reach 10 people in an hour. With four friends we could reach 50. Especially recommended are Rebel Ringer Phone Bank Parties where a Host provides a friendly space for a couple of hours of calling.… a great way to get to know or catch-up with your affinity group / other local Rebels.</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1" i="0" u="none">
                <a:latin typeface="Liberation Serif"/>
                <a:ea typeface="Liberation Serif"/>
                <a:cs typeface="Liberation Serif"/>
              </a:rPr>
              <a:t>What is rebel ringing?</a:t>
            </a:r>
            <a:endParaRPr sz="2200" b="1" i="0" u="none">
              <a:latin typeface="Liberation Serif"/>
              <a:ea typeface="Liberation Serif"/>
              <a:cs typeface="Liberation Serif"/>
            </a:endParaRPr>
          </a:p>
          <a:p>
            <a:pPr>
              <a:defRPr/>
            </a:pPr>
            <a:r>
              <a:rPr sz="2200" b="0" i="0" u="none">
                <a:latin typeface="Liberation Serif"/>
                <a:ea typeface="Liberation Serif"/>
                <a:cs typeface="Liberation Serif"/>
              </a:rPr>
              <a:t>Rebel Ringers are the Phone Bank wing of XR! It's all about that personal touch – real human interaction is impactful and empowering. XR volunteers have already made thousands of calls and shared many wonderful connections. Rebel Ringing is a flexible way to help - all you need is a phone with free calling minutes, a laptop/tablet, and a free hour or two. Once you are up and running you can encourage others to get involved by forming a Phone Bank.</a:t>
            </a: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br>
              <a:rPr sz="2000" b="1" i="0" u="none">
                <a:latin typeface="Liberation Serif"/>
                <a:ea typeface="Liberation Serif"/>
                <a:cs typeface="Liberation Serif"/>
              </a:rPr>
            </a:br>
            <a:endParaRPr sz="2000" b="1" i="0" u="none">
              <a:latin typeface="Liberation Serif"/>
              <a:ea typeface="Liberation Serif"/>
              <a:cs typeface="Liberation Serif"/>
            </a:endParaRPr>
          </a:p>
          <a:p>
            <a:pPr>
              <a:defRPr/>
            </a:pPr>
            <a:endParaRPr sz="2000" b="1"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flipH="0" flipV="0">
            <a:off x="4991099" y="373397"/>
            <a:ext cx="1754549" cy="15321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49649" y="1950971"/>
            <a:ext cx="11029950" cy="4686300"/>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200" b="0" i="0" u="none">
                <a:latin typeface="Liberation Serif"/>
                <a:ea typeface="Liberation Serif"/>
                <a:cs typeface="Liberation Serif"/>
              </a:rPr>
              <a:t>A great way to help to grow into new community is to set up groups for those communities within XR like XR Students, Youth, Jews, Muslims, Families or Elders.</a:t>
            </a:r>
            <a:br>
              <a:rPr sz="2200" b="0" i="0" u="none">
                <a:latin typeface="Liberation Serif"/>
                <a:ea typeface="Liberation Serif"/>
                <a:cs typeface="Liberation Serif"/>
              </a:rPr>
            </a:br>
            <a:endParaRPr sz="2200" b="0" i="0" u="none">
              <a:latin typeface="Liberation Serif"/>
              <a:ea typeface="Liberation Serif"/>
              <a:cs typeface="Liberation Serif"/>
            </a:endParaRPr>
          </a:p>
          <a:p>
            <a:pPr algn="l">
              <a:defRPr/>
            </a:pPr>
            <a:r>
              <a:rPr sz="2200" b="0" i="0" u="none">
                <a:latin typeface="Liberation Serif"/>
                <a:ea typeface="Liberation Serif"/>
                <a:cs typeface="Liberation Serif"/>
              </a:rPr>
              <a:t>Spaces for these groups to organise will bring new people that are interested in getting involved with people like them. They will also focus more on outreaching into their own community which makes their messaging more powerful and relevant to certain people. </a:t>
            </a:r>
            <a:br>
              <a:rPr sz="2200" b="0" i="0" u="none">
                <a:latin typeface="Liberation Serif"/>
                <a:ea typeface="Liberation Serif"/>
                <a:cs typeface="Liberation Serif"/>
              </a:rPr>
            </a:br>
            <a:endParaRPr sz="2200" b="0" i="0" u="none">
              <a:latin typeface="Liberation Serif"/>
              <a:ea typeface="Liberation Serif"/>
              <a:cs typeface="Liberation Serif"/>
            </a:endParaRPr>
          </a:p>
          <a:p>
            <a:pPr algn="l">
              <a:defRPr/>
            </a:pPr>
            <a:r>
              <a:rPr sz="2200" b="0" i="0" u="none">
                <a:latin typeface="Liberation Serif"/>
                <a:ea typeface="Liberation Serif"/>
                <a:cs typeface="Liberation Serif"/>
              </a:rPr>
              <a:t>You can set up a Facebook group for the group to get started and find some key organisers!</a:t>
            </a:r>
            <a:br>
              <a:rPr sz="2200" b="0" i="0" u="none">
                <a:latin typeface="Liberation Serif"/>
                <a:ea typeface="Liberation Serif"/>
                <a:cs typeface="Liberation Serif"/>
              </a:rPr>
            </a:br>
            <a:endParaRPr sz="2200" b="0" i="0" u="none">
              <a:latin typeface="Liberation Serif"/>
              <a:ea typeface="Liberation Serif"/>
              <a:cs typeface="Liberation Serif"/>
            </a:endParaRPr>
          </a:p>
        </p:txBody>
      </p:sp>
      <p:sp>
        <p:nvSpPr>
          <p:cNvPr id="5" name="" hidden="0"/>
          <p:cNvSpPr/>
          <p:nvPr isPhoto="0" userDrawn="0"/>
        </p:nvSpPr>
        <p:spPr bwMode="auto">
          <a:xfrm flipH="0" flipV="0">
            <a:off x="421049" y="304799"/>
            <a:ext cx="11639549" cy="592454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NEW GROUPS - CONNECTING COMMUNITIES</a:t>
            </a:r>
            <a:endParaRPr sz="2800" b="1" i="0" u="none">
              <a:latin typeface="Arial"/>
              <a:ea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rcRect l="-624" t="19303" r="623" b="18037"/>
          <a:stretch/>
        </p:blipFill>
        <p:spPr bwMode="auto">
          <a:xfrm flipH="0" flipV="0">
            <a:off x="-55199" y="1368293"/>
            <a:ext cx="12268199" cy="37942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73449" y="228600"/>
            <a:ext cx="11163299" cy="634364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BUILDING COMMUNITY RESILIENCE</a:t>
            </a: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Throughout the process of starting a local group, the group may not work out as you pictured it or as is detailed above. Different groups will also work better with different structures that are more suited to them and that’s fine. This document is just a guideline to help groups along the way. </a:t>
            </a: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The majority of us are only just starting to de-school our mind from centralised and hierarchical ways of thinking about how groups and organisations work. </a:t>
            </a:r>
            <a:r>
              <a:rPr sz="2000" b="1" i="0" u="none">
                <a:solidFill>
                  <a:srgbClr val="000000"/>
                </a:solidFill>
                <a:latin typeface="Liberation Serif"/>
                <a:ea typeface="Liberation Serif"/>
                <a:cs typeface="Liberation Serif"/>
              </a:rPr>
              <a:t>There will be bumps along the way </a:t>
            </a:r>
            <a:r>
              <a:rPr sz="2000" b="0" i="0" u="none">
                <a:solidFill>
                  <a:srgbClr val="000000"/>
                </a:solidFill>
                <a:latin typeface="Liberation Serif"/>
                <a:ea typeface="Liberation Serif"/>
                <a:cs typeface="Liberation Serif"/>
              </a:rPr>
              <a:t>and sometimes it will feel pretty chaotic (in fact maybe most of the time!) but through this decentralising we are reconnecting more communities.</a:t>
            </a:r>
            <a:br>
              <a:rPr sz="2000" b="0" i="0" u="none">
                <a:solidFill>
                  <a:srgbClr val="000000"/>
                </a:solidFill>
                <a:latin typeface="Liberation Serif"/>
                <a:ea typeface="Liberation Serif"/>
                <a:cs typeface="Liberation Serif"/>
              </a:rPr>
            </a:br>
            <a:endParaRPr sz="2800" b="1" i="0" u="none">
              <a:solidFill>
                <a:srgbClr val="000000"/>
              </a:solidFill>
              <a:latin typeface="Arial"/>
              <a:ea typeface="Arial"/>
              <a:cs typeface="Arial"/>
            </a:endParaRPr>
          </a:p>
          <a:p>
            <a:pPr>
              <a:defRPr/>
            </a:pPr>
            <a:r>
              <a:rPr sz="2000" b="0" i="0" u="none">
                <a:solidFill>
                  <a:srgbClr val="000000"/>
                </a:solidFill>
                <a:latin typeface="Liberation Serif"/>
                <a:ea typeface="Liberation Serif"/>
                <a:cs typeface="Liberation Serif"/>
              </a:rPr>
              <a:t>Extinction Rebellion often recommends looking at this through a</a:t>
            </a:r>
            <a:r>
              <a:rPr sz="2000" b="1" i="0" u="none">
                <a:solidFill>
                  <a:srgbClr val="000000"/>
                </a:solidFill>
                <a:latin typeface="Liberation Serif"/>
                <a:ea typeface="Liberation Serif"/>
                <a:cs typeface="Liberation Serif"/>
              </a:rPr>
              <a:t> </a:t>
            </a:r>
            <a:r>
              <a:rPr sz="2000" b="1" i="1" u="none">
                <a:solidFill>
                  <a:srgbClr val="000000"/>
                </a:solidFill>
                <a:latin typeface="Liberation Serif"/>
                <a:ea typeface="Liberation Serif"/>
                <a:cs typeface="Liberation Serif"/>
              </a:rPr>
              <a:t>service orientation</a:t>
            </a:r>
            <a:r>
              <a:rPr sz="2000" b="0" i="1" u="none">
                <a:solidFill>
                  <a:srgbClr val="000000"/>
                </a:solidFill>
                <a:latin typeface="Liberation Serif"/>
                <a:ea typeface="Liberation Serif"/>
                <a:cs typeface="Liberation Serif"/>
              </a:rPr>
              <a:t> </a:t>
            </a:r>
            <a:r>
              <a:rPr sz="2000" b="0" i="0" u="none">
                <a:solidFill>
                  <a:srgbClr val="000000"/>
                </a:solidFill>
                <a:latin typeface="Liberation Serif"/>
                <a:ea typeface="Liberation Serif"/>
                <a:cs typeface="Liberation Serif"/>
              </a:rPr>
              <a:t>- this means that instead of expecting </a:t>
            </a:r>
            <a:r>
              <a:rPr sz="2000" b="0" i="1" u="none">
                <a:solidFill>
                  <a:srgbClr val="000000"/>
                </a:solidFill>
                <a:latin typeface="Liberation Serif"/>
                <a:ea typeface="Liberation Serif"/>
                <a:cs typeface="Liberation Serif"/>
              </a:rPr>
              <a:t>x </a:t>
            </a:r>
            <a:r>
              <a:rPr sz="2000" b="0" i="0" u="none">
                <a:solidFill>
                  <a:srgbClr val="000000"/>
                </a:solidFill>
                <a:latin typeface="Liberation Serif"/>
                <a:ea typeface="Liberation Serif"/>
                <a:cs typeface="Liberation Serif"/>
              </a:rPr>
              <a:t>outcome when you do </a:t>
            </a:r>
            <a:r>
              <a:rPr sz="2000" b="0" i="1" u="none">
                <a:solidFill>
                  <a:srgbClr val="000000"/>
                </a:solidFill>
                <a:latin typeface="Liberation Serif"/>
                <a:ea typeface="Liberation Serif"/>
                <a:cs typeface="Liberation Serif"/>
              </a:rPr>
              <a:t>y</a:t>
            </a:r>
            <a:r>
              <a:rPr sz="2000" b="0" i="0" u="none">
                <a:solidFill>
                  <a:srgbClr val="000000"/>
                </a:solidFill>
                <a:latin typeface="Liberation Serif"/>
                <a:ea typeface="Liberation Serif"/>
                <a:cs typeface="Liberation Serif"/>
              </a:rPr>
              <a:t>, you do </a:t>
            </a:r>
            <a:r>
              <a:rPr sz="2000" b="0" i="1" u="none">
                <a:solidFill>
                  <a:srgbClr val="000000"/>
                </a:solidFill>
                <a:latin typeface="Liberation Serif"/>
                <a:ea typeface="Liberation Serif"/>
                <a:cs typeface="Liberation Serif"/>
              </a:rPr>
              <a:t>y</a:t>
            </a:r>
            <a:r>
              <a:rPr sz="2000" b="0" i="0" u="none">
                <a:solidFill>
                  <a:srgbClr val="000000"/>
                </a:solidFill>
                <a:latin typeface="Liberation Serif"/>
                <a:ea typeface="Liberation Serif"/>
                <a:cs typeface="Liberation Serif"/>
              </a:rPr>
              <a:t> because you believe it is the right thing to do. </a:t>
            </a:r>
            <a:br>
              <a:rPr sz="2000" b="0" i="0" u="none">
                <a:solidFill>
                  <a:srgbClr val="000000"/>
                </a:solidFill>
                <a:latin typeface="Liberation Serif"/>
                <a:ea typeface="Liberation Serif"/>
                <a:cs typeface="Liberation Serif"/>
              </a:rPr>
            </a:br>
            <a:br>
              <a:rPr sz="2000" b="0" i="0" u="none">
                <a:solidFill>
                  <a:srgbClr val="000000"/>
                </a:solidFill>
                <a:latin typeface="Liberation Serif"/>
                <a:ea typeface="Liberation Serif"/>
                <a:cs typeface="Liberation Serif"/>
              </a:rPr>
            </a:br>
            <a:r>
              <a:rPr sz="2000" b="0" i="0" u="none">
                <a:solidFill>
                  <a:srgbClr val="000000"/>
                </a:solidFill>
                <a:latin typeface="Liberation Serif"/>
                <a:ea typeface="Liberation Serif"/>
                <a:cs typeface="Liberation Serif"/>
              </a:rPr>
              <a:t>For example, if you organise a public meeting, publicise it online, share around flyers etc and only have two people show up, it's okay with it because you did the right thing by organising the meeting itself. </a:t>
            </a:r>
            <a:r>
              <a:rPr sz="2000" b="1" i="0" u="none">
                <a:solidFill>
                  <a:srgbClr val="000000"/>
                </a:solidFill>
                <a:latin typeface="Liberation Serif"/>
                <a:ea typeface="Liberation Serif"/>
                <a:cs typeface="Liberation Serif"/>
              </a:rPr>
              <a:t>Letting go of the expected outcomes of our actions helps to better connect with the intent behind them and be more resilient when things go unexpectedly. </a:t>
            </a:r>
            <a:br>
              <a:rPr sz="2000" b="0" i="0" u="none">
                <a:solidFill>
                  <a:srgbClr val="000000"/>
                </a:solidFill>
                <a:latin typeface="Liberation Serif"/>
                <a:ea typeface="Liberation Serif"/>
                <a:cs typeface="Liberation Serif"/>
              </a:rPr>
            </a:br>
            <a:endParaRPr sz="2000" b="0" i="0" u="none">
              <a:solidFill>
                <a:srgbClr val="000000"/>
              </a:solidFill>
              <a:latin typeface="Liberation Serif"/>
              <a:ea typeface="Liberation Serif"/>
              <a:cs typeface="Liberation Serif"/>
            </a:endParaRPr>
          </a:p>
          <a:p>
            <a:pPr>
              <a:defRPr/>
            </a:pPr>
            <a:br>
              <a:rPr sz="2000" b="1" i="0" u="none">
                <a:solidFill>
                  <a:srgbClr val="FFFFFF"/>
                </a:solidFill>
                <a:latin typeface="Liberation Serif"/>
                <a:ea typeface="Liberation Serif"/>
                <a:cs typeface="Liberation Serif"/>
              </a:rPr>
            </a:br>
            <a:br>
              <a:rPr sz="1400" b="1" i="0" u="none">
                <a:solidFill>
                  <a:srgbClr val="FFFFFF"/>
                </a:solidFill>
                <a:latin typeface="Arial"/>
                <a:ea typeface="Arial"/>
                <a:cs typeface="Arial"/>
              </a:rPr>
            </a:br>
            <a:endParaRPr sz="1400" b="1" i="0" u="none">
              <a:solidFill>
                <a:srgbClr val="FFFFFF"/>
              </a:solidFill>
              <a:latin typeface="Arial"/>
              <a:ea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721339" y="445769"/>
            <a:ext cx="8462710" cy="5726430"/>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LISTENING CIRCLES</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Emotions drive us! We are trying to trigger an emotional reaction in the public around the emergency. Part of that also means connecting with our emotions around the current collapse.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In this emergency, it is so important that we express how we feel about what is happening. Opening listening circles gives teams and small groups a chance to really hear where everyone is at, which can be difficult but deeply bonding. We need these connections to be happening all across the country to connect rebels to their deeper purpose.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Together, we are rooted in love and compassion.</a:t>
            </a:r>
            <a:br>
              <a:rPr sz="2200" b="0" i="0" u="none">
                <a:latin typeface="Liberation Serif"/>
                <a:ea typeface="Liberation Serif"/>
                <a:cs typeface="Liberation Serif"/>
              </a:rPr>
            </a:br>
            <a:endParaRPr sz="2200" b="0"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9391648" y="2990849"/>
            <a:ext cx="2028825" cy="30861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705134" y="396257"/>
            <a:ext cx="10326765" cy="5852141"/>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CONFLICT &amp; HOW WE RESPOND TO IT</a:t>
            </a:r>
            <a:br>
              <a:rPr sz="2400" b="1" i="0" u="none">
                <a:latin typeface="Arial"/>
                <a:ea typeface="Arial"/>
                <a:cs typeface="Arial"/>
              </a:rPr>
            </a:br>
            <a:endParaRPr sz="2400" b="1"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a:off x="9124949" y="4328177"/>
            <a:ext cx="2971800" cy="2019299"/>
          </a:xfrm>
          <a:prstGeom prst="rect">
            <a:avLst/>
          </a:prstGeom>
        </p:spPr>
      </p:pic>
      <p:sp>
        <p:nvSpPr>
          <p:cNvPr id="6" name="" hidden="0"/>
          <p:cNvSpPr/>
          <p:nvPr isPhoto="0" userDrawn="0"/>
        </p:nvSpPr>
        <p:spPr bwMode="auto">
          <a:xfrm flipH="0" flipV="0">
            <a:off x="808115" y="1600199"/>
            <a:ext cx="8604533" cy="5455955"/>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200" b="0" i="0" u="none">
                <a:latin typeface="Liberation Serif"/>
                <a:ea typeface="Liberation Serif"/>
                <a:cs typeface="Liberation Serif"/>
              </a:rPr>
              <a:t>Conflict will arise in all groups, no matter how well intentioned everyone there is. It is a natural part about being a community. That means that the community should take responsibility for dealing with the conflict.</a:t>
            </a:r>
            <a:br>
              <a:rPr sz="2200" b="0" i="0" u="none">
                <a:latin typeface="Liberation Serif"/>
                <a:ea typeface="Liberation Serif"/>
                <a:cs typeface="Liberation Serif"/>
              </a:rPr>
            </a:br>
            <a:br>
              <a:rPr sz="2200" b="0" i="0" u="none">
                <a:latin typeface="Liberation Serif"/>
                <a:ea typeface="Liberation Serif"/>
                <a:cs typeface="Liberation Serif"/>
              </a:rPr>
            </a:br>
            <a:r>
              <a:rPr sz="2200" b="1" i="0">
                <a:latin typeface="Liberation Serif"/>
                <a:ea typeface="Liberation Serif"/>
                <a:cs typeface="Liberation Serif"/>
              </a:rPr>
              <a:t>Group Agreemen</a:t>
            </a:r>
            <a:r>
              <a:rPr sz="2200" b="1" i="0">
                <a:latin typeface="Liberation Serif"/>
                <a:ea typeface="Liberation Serif"/>
                <a:cs typeface="Liberation Serif"/>
              </a:rPr>
              <a:t>t</a:t>
            </a:r>
            <a:r>
              <a:rPr sz="2200" b="1" i="0" u="none">
                <a:latin typeface="Liberation Serif"/>
                <a:ea typeface="Liberation Serif"/>
                <a:cs typeface="Liberation Serif"/>
              </a:rPr>
              <a:t>s </a:t>
            </a:r>
            <a:r>
              <a:rPr sz="2200" b="0" i="0" u="none">
                <a:latin typeface="Liberation Serif"/>
                <a:ea typeface="Liberation Serif"/>
                <a:cs typeface="Liberation Serif"/>
              </a:rPr>
              <a:t>a</a:t>
            </a:r>
            <a:r>
              <a:rPr sz="2200" b="0" i="0" u="none">
                <a:latin typeface="Liberation Serif"/>
                <a:ea typeface="Liberation Serif"/>
                <a:cs typeface="Liberation Serif"/>
              </a:rPr>
              <a:t>nd our</a:t>
            </a:r>
            <a:r>
              <a:rPr sz="2200" b="0" i="0">
                <a:latin typeface="Liberation Serif"/>
                <a:ea typeface="Liberation Serif"/>
                <a:cs typeface="Liberation Serif"/>
              </a:rPr>
              <a:t> </a:t>
            </a:r>
            <a:r>
              <a:rPr sz="2200" b="1" i="0">
                <a:latin typeface="Liberation Serif"/>
                <a:ea typeface="Liberation Serif"/>
                <a:cs typeface="Liberation Serif"/>
              </a:rPr>
              <a:t>Ways of Working</a:t>
            </a:r>
            <a:r>
              <a:rPr sz="2200" b="0" i="0">
                <a:latin typeface="Liberation Serif"/>
                <a:ea typeface="Liberation Serif"/>
                <a:cs typeface="Liberation Serif"/>
              </a:rPr>
              <a:t> </a:t>
            </a:r>
            <a:r>
              <a:rPr sz="2200" b="0" i="0" u="none">
                <a:latin typeface="Liberation Serif"/>
                <a:ea typeface="Liberation Serif"/>
                <a:cs typeface="Liberation Serif"/>
              </a:rPr>
              <a:t>make a huge difference in with conflict as you can refer those are breaking them back to community agreements rather than personal disagreements. If people are continually breaking them and dragging energy out of the group, it is important to then ask those people to leave.</a:t>
            </a:r>
            <a:br>
              <a:rPr sz="2200" b="0" i="0" u="none">
                <a:latin typeface="Liberation Serif"/>
                <a:ea typeface="Liberation Serif"/>
                <a:cs typeface="Liberation Serif"/>
              </a:rPr>
            </a:br>
            <a:endParaRPr sz="2200" b="0" i="0" u="none">
              <a:latin typeface="Liberation Serif"/>
              <a:ea typeface="Liberation Serif"/>
              <a:cs typeface="Liberation Serif"/>
            </a:endParaRPr>
          </a:p>
          <a:p>
            <a:pPr algn="l">
              <a:defRPr/>
            </a:pPr>
            <a:br>
              <a:rPr sz="2200" b="0" i="0" u="none">
                <a:latin typeface="Liberation Serif"/>
                <a:ea typeface="Liberation Serif"/>
                <a:cs typeface="Liberation Serif"/>
              </a:rPr>
            </a:br>
            <a:br>
              <a:rPr sz="2200" b="0" i="0" u="none">
                <a:latin typeface="Liberation Serif"/>
                <a:ea typeface="Liberation Serif"/>
                <a:cs typeface="Liberation Serif"/>
              </a:rPr>
            </a:br>
            <a:endParaRPr sz="2200" b="0" i="0" u="none">
              <a:latin typeface="Liberation Serif"/>
              <a:ea typeface="Liberation Serif"/>
              <a:cs typeface="Liberation Serif"/>
            </a:endParaRPr>
          </a:p>
          <a:p>
            <a:pPr algn="l">
              <a:defRPr/>
            </a:pPr>
            <a:endParaRPr sz="2200" b="1" i="0" u="none">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18614" y="461009"/>
            <a:ext cx="8417785" cy="5977890"/>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PEOPLE'S ASSEMBLIES</a:t>
            </a:r>
            <a:br>
              <a:rPr sz="2800" b="1" i="0" u="none">
                <a:latin typeface="Arial"/>
                <a:ea typeface="Arial"/>
                <a:cs typeface="Arial"/>
              </a:rPr>
            </a:br>
            <a:endParaRPr sz="2200" b="1" i="0" u="none">
              <a:latin typeface="Liberation Serif"/>
              <a:ea typeface="Liberation Serif"/>
              <a:cs typeface="Liberation Serif"/>
            </a:endParaRPr>
          </a:p>
          <a:p>
            <a:pPr>
              <a:defRPr/>
            </a:pPr>
            <a:r>
              <a:rPr sz="2200" b="0" i="0" u="none">
                <a:latin typeface="Liberation Serif"/>
                <a:ea typeface="Liberation Serif"/>
                <a:cs typeface="Liberation Serif"/>
              </a:rPr>
              <a:t>People’s Assemblies are a great way of engaging people in your group and your local area on key issue. They create the kind of participatory democracy platforms that we want to see in the world, ones that empower ordinary people to make decisions.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In your local group, you might want to run assemblies on topics like “How do we prepare for the rebellion? or "How do we reach more people in our community?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In your local area, you might want to set up an open, public event where people can gather to talk about broader topics like “What can we do about the climate crisis?” These conversations, and appropriate follow up action on them, empower people to be a part of the movement.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endParaRPr sz="2200" b="1"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9029700" y="2533649"/>
            <a:ext cx="2657474" cy="38195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823948" y="339088"/>
            <a:ext cx="8703001" cy="587120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REBEL MEETINGS</a:t>
            </a:r>
            <a:br>
              <a:rPr sz="5400" b="0" i="0" u="none">
                <a:solidFill>
                  <a:srgbClr val="FC5BBC"/>
                </a:solidFill>
                <a:latin typeface="Impact"/>
                <a:ea typeface="Impact"/>
                <a:cs typeface="Impact"/>
              </a:rPr>
            </a:br>
            <a:endParaRPr sz="2800" b="1" i="0" u="none">
              <a:latin typeface="Arial"/>
              <a:ea typeface="Arial"/>
              <a:cs typeface="Arial"/>
            </a:endParaRPr>
          </a:p>
        </p:txBody>
      </p:sp>
      <p:sp>
        <p:nvSpPr>
          <p:cNvPr id="5" name="" hidden="0"/>
          <p:cNvSpPr/>
          <p:nvPr isPhoto="0" userDrawn="0"/>
        </p:nvSpPr>
        <p:spPr bwMode="auto">
          <a:xfrm flipH="0" flipV="0">
            <a:off x="823948" y="1345882"/>
            <a:ext cx="9960301" cy="6004559"/>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000" b="0" i="0" u="none">
                <a:latin typeface="Liberation Serif"/>
                <a:ea typeface="Liberation Serif"/>
                <a:cs typeface="Liberation Serif"/>
              </a:rPr>
              <a:t>Once your meetings have grown to the point when you have new people joining your working groups every week, but often don’t come back, it might be time to separate your General meeting into a Working Group meeting and a Rebel meeting. </a:t>
            </a:r>
            <a:br>
              <a:rPr sz="2000" b="0" i="0" u="none">
                <a:latin typeface="Liberation Serif"/>
                <a:ea typeface="Liberation Serif"/>
                <a:cs typeface="Liberation Serif"/>
              </a:rPr>
            </a:br>
            <a:endParaRPr sz="2000" b="1" i="0" u="none">
              <a:latin typeface="Arial"/>
              <a:ea typeface="Arial"/>
              <a:cs typeface="Arial"/>
            </a:endParaRPr>
          </a:p>
          <a:p>
            <a:pPr algn="l">
              <a:defRPr/>
            </a:pPr>
            <a:r>
              <a:rPr sz="2000" b="1" i="0" u="none">
                <a:latin typeface="Liberation Serif"/>
                <a:ea typeface="Liberation Serif"/>
                <a:cs typeface="Liberation Serif"/>
              </a:rPr>
              <a:t>Working Group meetings</a:t>
            </a:r>
            <a:r>
              <a:rPr sz="2000" b="0" i="0" u="none">
                <a:latin typeface="Liberation Serif"/>
                <a:ea typeface="Liberation Serif"/>
                <a:cs typeface="Liberation Serif"/>
              </a:rPr>
              <a:t> are smaller and focused on organising their specific groups (e.g Regenerative Culture) and having a Coordination Group meeting. They are often not advertised on public on social media.</a:t>
            </a:r>
            <a:br>
              <a:rPr sz="2000" b="0" i="0" u="none">
                <a:latin typeface="Liberation Serif"/>
                <a:ea typeface="Liberation Serif"/>
                <a:cs typeface="Liberation Serif"/>
              </a:rPr>
            </a:br>
            <a:endParaRPr sz="2000" b="0" i="0" u="none">
              <a:latin typeface="Liberation Serif"/>
              <a:ea typeface="Liberation Serif"/>
              <a:cs typeface="Liberation Serif"/>
            </a:endParaRPr>
          </a:p>
          <a:p>
            <a:pPr algn="l">
              <a:defRPr/>
            </a:pPr>
            <a:r>
              <a:rPr sz="2000" b="1" i="0" u="none">
                <a:latin typeface="Liberation Serif"/>
                <a:ea typeface="Liberation Serif"/>
                <a:cs typeface="Liberation Serif"/>
              </a:rPr>
              <a:t>Rebel Meetings</a:t>
            </a:r>
            <a:r>
              <a:rPr sz="2000" b="0" i="0" u="none">
                <a:latin typeface="Liberation Serif"/>
                <a:ea typeface="Liberation Serif"/>
                <a:cs typeface="Liberation Serif"/>
              </a:rPr>
              <a:t> are focused on providing a community space where people can eat, learn more about the rebellion and find simple ways of getting involved. </a:t>
            </a:r>
            <a:br>
              <a:rPr b="0" i="0" u="none">
                <a:latin typeface="Liberation Serif"/>
                <a:ea typeface="Liberation Serif"/>
                <a:cs typeface="Liberation Serif"/>
              </a:rPr>
            </a:br>
            <a:br>
              <a:rPr b="0" i="0" u="none">
                <a:latin typeface="Liberation Serif"/>
                <a:ea typeface="Liberation Serif"/>
                <a:cs typeface="Liberation Serif"/>
              </a:rPr>
            </a:br>
            <a:r>
              <a:rPr b="0" i="0" u="none">
                <a:solidFill>
                  <a:srgbClr val="000000"/>
                </a:solidFill>
                <a:latin typeface="Liberation Serif"/>
                <a:ea typeface="Liberation Serif"/>
                <a:cs typeface="Liberation Serif"/>
              </a:rPr>
              <a:t>A Standard Outline for the first five weeks might be: </a:t>
            </a:r>
            <a:endParaRPr sz="2000" b="0" i="0" u="none">
              <a:solidFill>
                <a:srgbClr val="000000"/>
              </a:solidFill>
              <a:latin typeface="Liberation Serif"/>
              <a:ea typeface="Liberation Serif"/>
              <a:cs typeface="Liberation Serif"/>
            </a:endParaRPr>
          </a:p>
          <a:p>
            <a:pPr algn="l">
              <a:defRPr/>
            </a:pPr>
            <a:r>
              <a:rPr b="1" i="0" u="none">
                <a:solidFill>
                  <a:srgbClr val="000000"/>
                </a:solidFill>
                <a:latin typeface="Liberation Serif"/>
                <a:ea typeface="Liberation Serif"/>
                <a:cs typeface="Liberation Serif"/>
              </a:rPr>
              <a:t>Week 1:</a:t>
            </a:r>
            <a:r>
              <a:rPr b="0"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Heading for Extinction Talk</a:t>
            </a:r>
            <a:br>
              <a:rPr b="0" i="0" u="none">
                <a:solidFill>
                  <a:srgbClr val="000000"/>
                </a:solidFill>
                <a:latin typeface="Liberation Serif"/>
                <a:ea typeface="Liberation Serif"/>
                <a:cs typeface="Liberation Serif"/>
              </a:rPr>
            </a:br>
            <a:r>
              <a:rPr b="1" i="0" u="none">
                <a:solidFill>
                  <a:srgbClr val="000000"/>
                </a:solidFill>
                <a:latin typeface="Liberation Serif"/>
                <a:ea typeface="Liberation Serif"/>
                <a:cs typeface="Liberation Serif"/>
              </a:rPr>
              <a:t>Week 2:</a:t>
            </a:r>
            <a:r>
              <a:rPr b="0"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Welcoming Meeting</a:t>
            </a:r>
            <a:br>
              <a:rPr b="0" i="0" u="none">
                <a:solidFill>
                  <a:srgbClr val="000000"/>
                </a:solidFill>
                <a:latin typeface="Liberation Serif"/>
                <a:ea typeface="Liberation Serif"/>
                <a:cs typeface="Liberation Serif"/>
              </a:rPr>
            </a:br>
            <a:r>
              <a:rPr b="1" i="0" u="none">
                <a:solidFill>
                  <a:srgbClr val="000000"/>
                </a:solidFill>
                <a:latin typeface="Liberation Serif"/>
                <a:ea typeface="Liberation Serif"/>
                <a:cs typeface="Liberation Serif"/>
              </a:rPr>
              <a:t>Week 3/4</a:t>
            </a:r>
            <a:r>
              <a:rPr b="0" i="0" u="none">
                <a:solidFill>
                  <a:srgbClr val="000000"/>
                </a:solidFill>
                <a:latin typeface="Liberation Serif"/>
                <a:ea typeface="Liberation Serif"/>
                <a:cs typeface="Liberation Serif"/>
              </a:rPr>
              <a:t>:</a:t>
            </a:r>
            <a:r>
              <a:rPr b="0"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NVDA training and Action Group  Formation</a:t>
            </a:r>
            <a:br>
              <a:rPr b="0" i="0" u="none">
                <a:solidFill>
                  <a:srgbClr val="000000"/>
                </a:solidFill>
                <a:latin typeface="Liberation Serif"/>
                <a:ea typeface="Liberation Serif"/>
                <a:cs typeface="Liberation Serif"/>
              </a:rPr>
            </a:br>
            <a:r>
              <a:rPr b="1" i="0" u="none">
                <a:solidFill>
                  <a:srgbClr val="000000"/>
                </a:solidFill>
                <a:latin typeface="Liberation Serif"/>
                <a:ea typeface="Liberation Serif"/>
                <a:cs typeface="Liberation Serif"/>
              </a:rPr>
              <a:t>Week 5: </a:t>
            </a:r>
            <a:r>
              <a:rPr b="1"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Community Organising Training</a:t>
            </a:r>
            <a:br>
              <a:rPr b="0" i="0" u="none">
                <a:solidFill>
                  <a:srgbClr val="000000"/>
                </a:solidFill>
                <a:latin typeface="Liberation Serif"/>
                <a:ea typeface="Liberation Serif"/>
                <a:cs typeface="Liberation Serif"/>
              </a:rPr>
            </a:br>
            <a:r>
              <a:rPr b="1" i="0" u="none">
                <a:solidFill>
                  <a:srgbClr val="000000"/>
                </a:solidFill>
                <a:latin typeface="Liberation Serif"/>
                <a:ea typeface="Liberation Serif"/>
                <a:cs typeface="Liberation Serif"/>
              </a:rPr>
              <a:t>Week 6:</a:t>
            </a:r>
            <a:r>
              <a:rPr b="0"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    </a:t>
            </a:r>
            <a:r>
              <a:rPr b="0" i="0" u="none">
                <a:solidFill>
                  <a:srgbClr val="000000"/>
                </a:solidFill>
                <a:latin typeface="Liberation Serif"/>
                <a:ea typeface="Liberation Serif"/>
                <a:cs typeface="Liberation Serif"/>
              </a:rPr>
              <a:t>Peoples Assembly </a:t>
            </a:r>
            <a:br>
              <a:rPr b="0" i="0" u="none">
                <a:latin typeface="Liberation Serif"/>
                <a:ea typeface="Liberation Serif"/>
                <a:cs typeface="Liberation Serif"/>
              </a:rPr>
            </a:br>
            <a:endParaRPr sz="1400" b="0" i="0" u="none">
              <a:solidFill>
                <a:srgbClr val="000000"/>
              </a:solidFill>
              <a:latin typeface="Arial"/>
              <a:ea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2628900" y="1692949"/>
            <a:ext cx="10515600" cy="1325561"/>
          </a:xfrm>
        </p:spPr>
        <p:txBody>
          <a:bodyPr/>
          <a:lstStyle/>
          <a:p>
            <a:pPr>
              <a:defRPr/>
            </a:pPr>
            <a:r>
              <a:rPr sz="5400" b="0">
                <a:solidFill>
                  <a:schemeClr val="bg1"/>
                </a:solidFill>
                <a:latin typeface="Impact"/>
                <a:ea typeface="Impact"/>
                <a:cs typeface="Impact"/>
              </a:rPr>
              <a:t>GROWING YOUR GROUP II</a:t>
            </a:r>
            <a:endParaRPr sz="5400" b="0">
              <a:solidFill>
                <a:schemeClr val="bg1"/>
              </a:solidFill>
              <a:latin typeface="Impact"/>
              <a:ea typeface="Impact"/>
              <a:cs typeface="Impact"/>
            </a:endParaRPr>
          </a:p>
        </p:txBody>
      </p:sp>
      <p:pic>
        <p:nvPicPr>
          <p:cNvPr id="5" name="" hidden="0"/>
          <p:cNvPicPr>
            <a:picLocks noChangeAspect="1"/>
          </p:cNvPicPr>
          <p:nvPr isPhoto="0" userDrawn="0"/>
        </p:nvPicPr>
        <p:blipFill>
          <a:blip r:embed="rId2"/>
          <a:stretch/>
        </p:blipFill>
        <p:spPr bwMode="auto">
          <a:xfrm>
            <a:off x="3526276" y="2857500"/>
            <a:ext cx="4952999" cy="33051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Content Placeholder 2" hidden="0"/>
          <p:cNvSpPr>
            <a:spLocks noGrp="1"/>
          </p:cNvSpPr>
          <p:nvPr isPhoto="0" userDrawn="0">
            <p:ph idx="1" hasCustomPrompt="0"/>
          </p:nvPr>
        </p:nvSpPr>
        <p:spPr bwMode="auto">
          <a:xfrm flipH="0" flipV="0">
            <a:off x="569521" y="1334174"/>
            <a:ext cx="6282446" cy="5438943"/>
          </a:xfrm>
        </p:spPr>
        <p:txBody>
          <a:bodyPr/>
          <a:lstStyle/>
          <a:p>
            <a:pPr marL="0" indent="0">
              <a:buNone/>
              <a:defRPr/>
            </a:pPr>
            <a:r>
              <a:rPr sz="2200" b="0" i="0" u="none">
                <a:solidFill>
                  <a:srgbClr val="000000"/>
                </a:solidFill>
                <a:latin typeface="Liberation Serif"/>
                <a:ea typeface="Liberation Serif"/>
                <a:cs typeface="Liberation Serif"/>
              </a:rPr>
              <a:t>No Extinction Rebellion (XR) group in your area? </a:t>
            </a:r>
            <a:br>
              <a:rPr sz="2200" b="0" i="0" u="none">
                <a:solidFill>
                  <a:srgbClr val="000000"/>
                </a:solidFill>
                <a:latin typeface="Liberation Serif"/>
                <a:ea typeface="Liberation Serif"/>
                <a:cs typeface="Liberation Serif"/>
              </a:rPr>
            </a:br>
            <a:r>
              <a:rPr sz="2200" b="0" i="0" u="none">
                <a:solidFill>
                  <a:srgbClr val="000000"/>
                </a:solidFill>
                <a:latin typeface="Liberation Serif"/>
                <a:ea typeface="Liberation Serif"/>
                <a:cs typeface="Liberation Serif"/>
              </a:rPr>
              <a:t>Time to get one started! </a:t>
            </a:r>
            <a:br>
              <a:rPr sz="2200" b="0" i="0" u="none">
                <a:solidFill>
                  <a:srgbClr val="000000"/>
                </a:solidFill>
                <a:latin typeface="Liberation Serif"/>
                <a:ea typeface="Liberation Serif"/>
                <a:cs typeface="Liberation Serif"/>
              </a:rPr>
            </a:br>
            <a:br>
              <a:rPr sz="2200" b="0" i="0" u="none">
                <a:solidFill>
                  <a:srgbClr val="000000"/>
                </a:solidFill>
                <a:latin typeface="Liberation Serif"/>
                <a:ea typeface="Liberation Serif"/>
                <a:cs typeface="Liberation Serif"/>
              </a:rPr>
            </a:br>
            <a:r>
              <a:rPr sz="2200" b="0" i="0" u="none">
                <a:solidFill>
                  <a:srgbClr val="000000"/>
                </a:solidFill>
                <a:latin typeface="Liberation Serif"/>
                <a:ea typeface="Liberation Serif"/>
                <a:cs typeface="Liberation Serif"/>
              </a:rPr>
              <a:t>Anyone can take action in the name of Extinction Rebellion as long as they adhere to our Principles and Values (see slide at the end). This is a suggested guide to show how you can do that.</a:t>
            </a:r>
            <a:endParaRPr sz="2200" b="0" i="0" u="none">
              <a:solidFill>
                <a:srgbClr val="000000"/>
              </a:solidFill>
              <a:latin typeface="Liberation Serif"/>
              <a:ea typeface="Liberation Serif"/>
              <a:cs typeface="Liberation Serif"/>
            </a:endParaRPr>
          </a:p>
        </p:txBody>
      </p:sp>
      <p:sp>
        <p:nvSpPr>
          <p:cNvPr id="5" name="" hidden="0"/>
          <p:cNvSpPr/>
          <p:nvPr isPhoto="0" userDrawn="0"/>
        </p:nvSpPr>
        <p:spPr bwMode="auto">
          <a:xfrm flipH="0" flipV="0">
            <a:off x="-38457" y="4681436"/>
            <a:ext cx="12220372" cy="2188723"/>
          </a:xfrm>
          <a:prstGeom prst="rect">
            <a:avLst/>
          </a:prstGeom>
          <a:solidFill>
            <a:srgbClr val="FC5BBC"/>
          </a:solidFill>
          <a:ln w="12699" cap="flat" cmpd="sng" algn="ctr">
            <a:solidFill>
              <a:srgbClr val="FC5BBC"/>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 name="" hidden="0"/>
          <p:cNvSpPr/>
          <p:nvPr isPhoto="0" userDrawn="0"/>
        </p:nvSpPr>
        <p:spPr bwMode="auto">
          <a:xfrm flipH="0" flipV="0">
            <a:off x="523336" y="4892364"/>
            <a:ext cx="11360241" cy="1410348"/>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400" b="1" i="0" u="none">
                <a:solidFill>
                  <a:srgbClr val="FFFFFF"/>
                </a:solidFill>
                <a:latin typeface="Liberation Serif"/>
                <a:ea typeface="Liberation Serif"/>
                <a:cs typeface="Liberation Serif"/>
              </a:rPr>
              <a:t>Principle 10: WE ARE BASED ON AUTONOMY AND DECENTRALISATION</a:t>
            </a:r>
            <a:br>
              <a:rPr sz="2400" b="1" i="0" u="none">
                <a:solidFill>
                  <a:srgbClr val="FFFFFF"/>
                </a:solidFill>
                <a:latin typeface="Liberation Serif"/>
                <a:ea typeface="Liberation Serif"/>
                <a:cs typeface="Liberation Serif"/>
              </a:rPr>
            </a:br>
            <a:r>
              <a:rPr sz="2400" b="0" i="1" u="none">
                <a:solidFill>
                  <a:srgbClr val="FFFFFF"/>
                </a:solidFill>
                <a:latin typeface="Liberation Serif"/>
                <a:ea typeface="Liberation Serif"/>
                <a:cs typeface="Liberation Serif"/>
              </a:rPr>
              <a:t>We collectively create the structures we need to challenge power. Anyone who follows these core Principles and Values can take action in the name of Extinction Rebellion.</a:t>
            </a:r>
            <a:endParaRPr sz="2400" b="0" i="1" u="none">
              <a:solidFill>
                <a:srgbClr val="FFFFFF"/>
              </a:solidFill>
              <a:latin typeface="Liberation Serif"/>
              <a:ea typeface="Liberation Serif"/>
              <a:cs typeface="Liberation Serif"/>
            </a:endParaRPr>
          </a:p>
        </p:txBody>
      </p:sp>
      <p:pic>
        <p:nvPicPr>
          <p:cNvPr id="7" name="" hidden="0"/>
          <p:cNvPicPr>
            <a:picLocks noChangeAspect="1"/>
          </p:cNvPicPr>
          <p:nvPr isPhoto="0" userDrawn="0"/>
        </p:nvPicPr>
        <p:blipFill>
          <a:blip r:embed="rId2"/>
          <a:stretch/>
        </p:blipFill>
        <p:spPr bwMode="auto">
          <a:xfrm>
            <a:off x="6991755" y="1167571"/>
            <a:ext cx="4257675" cy="2886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469398" y="628649"/>
            <a:ext cx="10410100" cy="4343400"/>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GROWING PAINS</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OK so we just had a rebellion and your group is twice the size it was before, people are cramming into the room you hired and working groups are going to be too big to get anything done. What do you do?</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When your group is growing, it is good to start to think about how everyone is going to get involved. If there are 100+ people in meetings, consider splitting into other parts of the city.</a:t>
            </a:r>
            <a:br>
              <a:rPr sz="1400" b="0" i="0" u="none">
                <a:latin typeface="Arial"/>
                <a:ea typeface="Arial"/>
                <a:cs typeface="Arial"/>
              </a:rPr>
            </a:br>
            <a:endParaRPr sz="1400" b="0"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a:off x="7658100" y="3962399"/>
            <a:ext cx="4257675" cy="23240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60356" y="262889"/>
            <a:ext cx="8699892" cy="5394960"/>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SPLITTING THE GROUP</a:t>
            </a:r>
            <a:br>
              <a:rPr sz="2800" b="1" i="0" u="none">
                <a:latin typeface="Arial"/>
                <a:ea typeface="Arial"/>
                <a:cs typeface="Arial"/>
              </a:rPr>
            </a:br>
            <a:endParaRPr sz="2200" b="1" i="0" u="none">
              <a:latin typeface="Liberation Serif"/>
              <a:ea typeface="Liberation Serif"/>
              <a:cs typeface="Liberation Serif"/>
            </a:endParaRPr>
          </a:p>
          <a:p>
            <a:pPr>
              <a:defRPr/>
            </a:pPr>
            <a:r>
              <a:rPr sz="2200" b="0" i="0" u="none">
                <a:latin typeface="Liberation Serif"/>
                <a:ea typeface="Liberation Serif"/>
                <a:cs typeface="Liberation Serif"/>
              </a:rPr>
              <a:t>Spreading to new parts of your town/city will help to engage people who are more local to that area and will take the pressure of numbers off your original General Meeting. To split:</a:t>
            </a:r>
            <a:br>
              <a:rPr sz="2200" b="0" i="0" u="none">
                <a:latin typeface="Liberation Serif"/>
                <a:ea typeface="Liberation Serif"/>
                <a:cs typeface="Liberation Serif"/>
              </a:rPr>
            </a:br>
            <a:endParaRPr sz="2200" b="0"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Find people from that area who are happy to host Rebel Meetings</a:t>
            </a:r>
            <a:endParaRPr sz="2200" b="0"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Run a talk in the area to get people interested</a:t>
            </a:r>
            <a:endParaRPr sz="2200" b="0"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Plan a series of talks and trainings for the first five/six meetings</a:t>
            </a:r>
            <a:endParaRPr sz="2200" b="0" i="0" u="none">
              <a:latin typeface="Liberation Serif"/>
              <a:ea typeface="Liberation Serif"/>
              <a:cs typeface="Liberation Serif"/>
            </a:endParaRPr>
          </a:p>
          <a:p>
            <a:pPr marL="327936" indent="-327936">
              <a:buFont typeface="Arial"/>
              <a:buChar char="•"/>
              <a:defRPr/>
            </a:pPr>
            <a:r>
              <a:rPr sz="2200" b="0" i="0" u="none">
                <a:latin typeface="Liberation Serif"/>
                <a:ea typeface="Liberation Serif"/>
                <a:cs typeface="Liberation Serif"/>
              </a:rPr>
              <a:t>Run the first welcoming meeting with food and see who’s up for helping to host the meetings </a:t>
            </a:r>
            <a:br>
              <a:rPr sz="2200" b="0" i="0" u="none">
                <a:latin typeface="Liberation Serif"/>
                <a:ea typeface="Liberation Serif"/>
                <a:cs typeface="Liberation Serif"/>
              </a:rPr>
            </a:br>
            <a:r>
              <a:rPr sz="2200" b="0" i="0" u="none">
                <a:latin typeface="Liberation Serif"/>
                <a:ea typeface="Liberation Serif"/>
                <a:cs typeface="Liberation Serif"/>
              </a:rPr>
              <a:t>(e.g welcoming people at the door, making food, run trainings etc)</a:t>
            </a:r>
            <a:br>
              <a:rPr sz="2200" b="0" i="0" u="none">
                <a:latin typeface="Liberation Serif"/>
                <a:ea typeface="Liberation Serif"/>
                <a:cs typeface="Liberation Serif"/>
              </a:rPr>
            </a:br>
            <a:endParaRPr sz="2200" b="0"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8648699" y="2781299"/>
            <a:ext cx="3190874" cy="38195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7907699" y="-19049"/>
            <a:ext cx="4267199" cy="6915149"/>
          </a:xfrm>
          <a:prstGeom prst="rect">
            <a:avLst/>
          </a:prstGeom>
          <a:solidFill>
            <a:srgbClr val="FC5BBC"/>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p>
        </p:txBody>
      </p:sp>
      <p:sp>
        <p:nvSpPr>
          <p:cNvPr id="5" name="" hidden="0"/>
          <p:cNvSpPr/>
          <p:nvPr isPhoto="0" userDrawn="0"/>
        </p:nvSpPr>
        <p:spPr bwMode="auto">
          <a:xfrm flipH="0" flipV="0">
            <a:off x="468949" y="224789"/>
            <a:ext cx="6448150" cy="604265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REBEL MEETINGS 2.0</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Once your rebels meetings are up and running, you might want to think about how you can provide a</a:t>
            </a:r>
            <a:r>
              <a:rPr sz="2200" b="1" i="0" u="none">
                <a:latin typeface="Liberation Serif"/>
                <a:ea typeface="Liberation Serif"/>
                <a:cs typeface="Liberation Serif"/>
              </a:rPr>
              <a:t> pathway to action</a:t>
            </a:r>
            <a:r>
              <a:rPr sz="2200" b="0" i="0" u="none">
                <a:latin typeface="Liberation Serif"/>
                <a:ea typeface="Liberation Serif"/>
                <a:cs typeface="Liberation Serif"/>
              </a:rPr>
              <a:t> for the people that turn up. 80% of the new people that come along to meetings don’t want to be involved in ongoing organising, like being in a working group. </a:t>
            </a:r>
            <a:br>
              <a:rPr sz="2200" b="0" i="0" u="none">
                <a:latin typeface="Liberation Serif"/>
                <a:ea typeface="Liberation Serif"/>
                <a:cs typeface="Liberation Serif"/>
              </a:rPr>
            </a:b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They want to be a part of the movement in an easier way. So you can run stalls at the end of each your Rebel Meetings, each of which advertises an exciting way of getting involved after the meeting has ended.</a:t>
            </a:r>
            <a:br>
              <a:rPr sz="1400" b="0" i="0" u="none">
                <a:latin typeface="Arial"/>
                <a:ea typeface="Arial"/>
                <a:cs typeface="Arial"/>
              </a:rPr>
            </a:br>
            <a:br>
              <a:rPr sz="1400" b="0" i="0" u="none">
                <a:latin typeface="Arial"/>
                <a:ea typeface="Arial"/>
                <a:cs typeface="Arial"/>
              </a:rPr>
            </a:br>
            <a:endParaRPr sz="1400" b="0" i="0" u="none">
              <a:latin typeface="Arial"/>
              <a:ea typeface="Arial"/>
              <a:cs typeface="Arial"/>
            </a:endParaRPr>
          </a:p>
        </p:txBody>
      </p:sp>
      <p:sp>
        <p:nvSpPr>
          <p:cNvPr id="6" name="" hidden="0"/>
          <p:cNvSpPr/>
          <p:nvPr isPhoto="0" userDrawn="0"/>
        </p:nvSpPr>
        <p:spPr bwMode="auto">
          <a:xfrm flipH="0" flipV="0">
            <a:off x="8364899" y="604325"/>
            <a:ext cx="3809999" cy="304374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000" b="0" i="0" u="none">
                <a:solidFill>
                  <a:schemeClr val="tx1"/>
                </a:solidFill>
                <a:latin typeface="Liberation Serif"/>
                <a:ea typeface="Liberation Serif"/>
                <a:cs typeface="Liberation Serif"/>
              </a:rPr>
              <a:t>For example, you might have 4 stalls, each with a couple of volunteers behind them that can then take signs up for each role at the end of the meeting.</a:t>
            </a:r>
            <a:endParaRPr sz="2000" b="0" i="0" u="none">
              <a:solidFill>
                <a:schemeClr val="tx1"/>
              </a:solidFill>
              <a:latin typeface="Liberation Serif"/>
              <a:ea typeface="Liberation Serif"/>
              <a:cs typeface="Liberation Serif"/>
            </a:endParaRPr>
          </a:p>
        </p:txBody>
      </p:sp>
      <p:sp>
        <p:nvSpPr>
          <p:cNvPr id="7" name="" hidden="0"/>
          <p:cNvSpPr/>
          <p:nvPr isPhoto="0" userDrawn="0"/>
        </p:nvSpPr>
        <p:spPr bwMode="auto">
          <a:xfrm flipH="0" flipV="0">
            <a:off x="8981797" y="2773679"/>
            <a:ext cx="2488251" cy="315086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000" b="1" i="0" u="none">
                <a:solidFill>
                  <a:srgbClr val="000000"/>
                </a:solidFill>
                <a:latin typeface="Liberation Serif"/>
                <a:ea typeface="Liberation Serif"/>
                <a:cs typeface="Liberation Serif"/>
              </a:rPr>
              <a:t>Rebel Ringing</a:t>
            </a:r>
            <a:br>
              <a:rPr sz="2000" b="1" i="0" u="none">
                <a:solidFill>
                  <a:srgbClr val="000000"/>
                </a:solidFill>
                <a:latin typeface="Liberation Serif"/>
                <a:ea typeface="Liberation Serif"/>
                <a:cs typeface="Liberation Serif"/>
              </a:rPr>
            </a:br>
            <a:endParaRPr sz="2000" b="1" i="0" u="none">
              <a:solidFill>
                <a:srgbClr val="000000"/>
              </a:solidFill>
              <a:latin typeface="Liberation Serif"/>
              <a:ea typeface="Liberation Serif"/>
              <a:cs typeface="Liberation Serif"/>
            </a:endParaRPr>
          </a:p>
          <a:p>
            <a:pPr>
              <a:defRPr/>
            </a:pPr>
            <a:r>
              <a:rPr sz="2000" b="1" i="0" u="none">
                <a:solidFill>
                  <a:srgbClr val="000000"/>
                </a:solidFill>
                <a:latin typeface="Liberation Serif"/>
                <a:ea typeface="Liberation Serif"/>
                <a:cs typeface="Liberation Serif"/>
              </a:rPr>
              <a:t>Door Knocking /</a:t>
            </a:r>
            <a:endParaRPr sz="2000" b="1" i="0" u="none">
              <a:solidFill>
                <a:srgbClr val="000000"/>
              </a:solidFill>
              <a:latin typeface="Liberation Serif"/>
              <a:ea typeface="Liberation Serif"/>
              <a:cs typeface="Liberation Serif"/>
            </a:endParaRPr>
          </a:p>
          <a:p>
            <a:pPr>
              <a:defRPr/>
            </a:pPr>
            <a:r>
              <a:rPr sz="2000" b="1" i="0" u="none">
                <a:solidFill>
                  <a:srgbClr val="000000"/>
                </a:solidFill>
                <a:latin typeface="Liberation Serif"/>
                <a:ea typeface="Liberation Serif"/>
                <a:cs typeface="Liberation Serif"/>
              </a:rPr>
              <a:t>Flyering</a:t>
            </a:r>
            <a:br>
              <a:rPr sz="2000" b="1" i="0" u="none">
                <a:solidFill>
                  <a:srgbClr val="000000"/>
                </a:solidFill>
                <a:latin typeface="Liberation Serif"/>
                <a:ea typeface="Liberation Serif"/>
                <a:cs typeface="Liberation Serif"/>
              </a:rPr>
            </a:br>
            <a:endParaRPr sz="2000" b="1" i="0" u="none">
              <a:solidFill>
                <a:srgbClr val="000000"/>
              </a:solidFill>
              <a:latin typeface="Liberation Serif"/>
              <a:ea typeface="Liberation Serif"/>
              <a:cs typeface="Liberation Serif"/>
            </a:endParaRPr>
          </a:p>
          <a:p>
            <a:pPr>
              <a:defRPr/>
            </a:pPr>
            <a:r>
              <a:rPr sz="2000" b="1" i="0" u="none">
                <a:solidFill>
                  <a:srgbClr val="000000"/>
                </a:solidFill>
                <a:latin typeface="Liberation Serif"/>
                <a:ea typeface="Liberation Serif"/>
                <a:cs typeface="Liberation Serif"/>
              </a:rPr>
              <a:t>Printing </a:t>
            </a:r>
            <a:br>
              <a:rPr sz="2000" b="1" i="0" u="none">
                <a:solidFill>
                  <a:srgbClr val="000000"/>
                </a:solidFill>
                <a:latin typeface="Liberation Serif"/>
                <a:ea typeface="Liberation Serif"/>
                <a:cs typeface="Liberation Serif"/>
              </a:rPr>
            </a:br>
            <a:endParaRPr sz="2000" b="1" i="0" u="none">
              <a:solidFill>
                <a:srgbClr val="000000"/>
              </a:solidFill>
              <a:latin typeface="Liberation Serif"/>
              <a:ea typeface="Liberation Serif"/>
              <a:cs typeface="Liberation Serif"/>
            </a:endParaRPr>
          </a:p>
          <a:p>
            <a:pPr>
              <a:defRPr/>
            </a:pPr>
            <a:r>
              <a:rPr sz="2000" b="1" i="0" u="none">
                <a:solidFill>
                  <a:srgbClr val="000000"/>
                </a:solidFill>
                <a:latin typeface="Liberation Serif"/>
                <a:ea typeface="Liberation Serif"/>
                <a:cs typeface="Liberation Serif"/>
              </a:rPr>
              <a:t>Flyposting / </a:t>
            </a:r>
            <a:endParaRPr sz="2000" b="1" i="0" u="none">
              <a:solidFill>
                <a:srgbClr val="000000"/>
              </a:solidFill>
              <a:latin typeface="Liberation Serif"/>
              <a:ea typeface="Liberation Serif"/>
              <a:cs typeface="Liberation Serif"/>
            </a:endParaRPr>
          </a:p>
          <a:p>
            <a:pPr>
              <a:defRPr/>
            </a:pPr>
            <a:r>
              <a:rPr sz="2000" b="1" i="0" u="none">
                <a:solidFill>
                  <a:srgbClr val="000000"/>
                </a:solidFill>
                <a:latin typeface="Liberation Serif"/>
                <a:ea typeface="Liberation Serif"/>
                <a:cs typeface="Liberation Serif"/>
              </a:rPr>
              <a:t>Paint the Streets</a:t>
            </a:r>
            <a:endParaRPr sz="2000" b="1" i="0" u="none">
              <a:solidFill>
                <a:srgbClr val="000000"/>
              </a:solidFill>
              <a:latin typeface="Liberation Serif"/>
              <a:ea typeface="Liberation Serif"/>
              <a:cs typeface="Liberation Serif"/>
            </a:endParaRPr>
          </a:p>
        </p:txBody>
      </p:sp>
      <p:sp>
        <p:nvSpPr>
          <p:cNvPr id="8" name="" hidden="0"/>
          <p:cNvSpPr/>
          <p:nvPr isPhoto="0" userDrawn="0"/>
        </p:nvSpPr>
        <p:spPr bwMode="auto">
          <a:xfrm flipH="0" flipV="0">
            <a:off x="8955450" y="2609848"/>
            <a:ext cx="2000250" cy="666749"/>
          </a:xfrm>
          <a:prstGeom prst="rect">
            <a:avLst/>
          </a:prstGeom>
          <a:noFill/>
          <a:ln w="28575"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 name="" hidden="0"/>
          <p:cNvSpPr/>
          <p:nvPr isPhoto="0" userDrawn="0"/>
        </p:nvSpPr>
        <p:spPr bwMode="auto">
          <a:xfrm flipH="0" flipV="0">
            <a:off x="8955448" y="3390899"/>
            <a:ext cx="2000250" cy="609599"/>
          </a:xfrm>
          <a:prstGeom prst="rect">
            <a:avLst/>
          </a:prstGeom>
          <a:noFill/>
          <a:ln w="28575"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0" name="" hidden="0"/>
          <p:cNvSpPr/>
          <p:nvPr isPhoto="0" userDrawn="0"/>
        </p:nvSpPr>
        <p:spPr bwMode="auto">
          <a:xfrm flipH="0" flipV="0">
            <a:off x="8955448" y="4133849"/>
            <a:ext cx="2000250" cy="628650"/>
          </a:xfrm>
          <a:prstGeom prst="rect">
            <a:avLst/>
          </a:prstGeom>
          <a:noFill/>
          <a:ln w="28575"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 name="" hidden="0"/>
          <p:cNvSpPr/>
          <p:nvPr isPhoto="0" userDrawn="0"/>
        </p:nvSpPr>
        <p:spPr bwMode="auto">
          <a:xfrm flipH="0" flipV="0">
            <a:off x="8955448" y="4914900"/>
            <a:ext cx="2000250" cy="666749"/>
          </a:xfrm>
          <a:prstGeom prst="rect">
            <a:avLst/>
          </a:prstGeom>
          <a:noFill/>
          <a:ln w="28575"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91772" y="621029"/>
            <a:ext cx="10648949" cy="323091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STRUCTURING YOUR GROUP</a:t>
            </a:r>
            <a:br>
              <a:rPr sz="2000" b="1" i="0" u="none">
                <a:latin typeface="Liberation Serif"/>
                <a:ea typeface="Liberation Serif"/>
                <a:cs typeface="Liberation Serif"/>
              </a:rPr>
            </a:br>
            <a:endParaRPr sz="2000" b="1" i="0" u="none">
              <a:latin typeface="Liberation Serif"/>
              <a:ea typeface="Liberation Serif"/>
              <a:cs typeface="Liberation Serif"/>
            </a:endParaRPr>
          </a:p>
          <a:p>
            <a:pPr>
              <a:defRPr/>
            </a:pPr>
            <a:r>
              <a:rPr sz="2000" b="0" i="0" u="none">
                <a:latin typeface="Liberation Serif"/>
                <a:ea typeface="Liberation Serif"/>
                <a:cs typeface="Liberation Serif"/>
              </a:rPr>
              <a:t>Now your group is growing but people aren’t sure who is doing what, who to get in contact with or who is making major decisions.</a:t>
            </a:r>
            <a:br>
              <a:rPr sz="2000" b="0" i="0" u="none">
                <a:latin typeface="Liberation Serif"/>
                <a:ea typeface="Liberation Serif"/>
                <a:cs typeface="Liberation Serif"/>
              </a:rPr>
            </a:br>
            <a:br>
              <a:rPr sz="2000" b="0" i="0" u="none">
                <a:latin typeface="Liberation Serif"/>
                <a:ea typeface="Liberation Serif"/>
                <a:cs typeface="Liberation Serif"/>
              </a:rPr>
            </a:br>
            <a:r>
              <a:rPr lang="en-US" sz="2000" b="0" i="0" u="none" strike="noStrike" cap="none" spc="0">
                <a:solidFill>
                  <a:srgbClr val="000000"/>
                </a:solidFill>
                <a:latin typeface="Liberation Serif"/>
                <a:ea typeface="Liberation Serif"/>
                <a:cs typeface="Liberation Serif"/>
              </a:rPr>
              <a:t>There are nearly 500 local, regional and national groups across the world, each of which is building its own structures with different working groups.</a:t>
            </a:r>
            <a:br>
              <a:rPr sz="2000" b="0" i="0" u="none">
                <a:latin typeface="Liberation Serif"/>
                <a:ea typeface="Liberation Serif"/>
                <a:cs typeface="Liberation Serif"/>
              </a:rPr>
            </a:br>
            <a:endParaRPr sz="2000" b="0" i="0" u="none">
              <a:latin typeface="Liberation Serif"/>
              <a:ea typeface="Liberation Serif"/>
              <a:cs typeface="Liberation Serif"/>
            </a:endParaRPr>
          </a:p>
          <a:p>
            <a:pPr>
              <a:defRPr/>
            </a:pPr>
            <a:r>
              <a:rPr sz="2000" b="0" i="0" u="none">
                <a:latin typeface="Liberation Serif"/>
                <a:ea typeface="Liberation Serif"/>
                <a:cs typeface="Liberation Serif"/>
              </a:rPr>
              <a:t>One method of structuring is to implement the </a:t>
            </a:r>
            <a:r>
              <a:rPr sz="2000" b="1" i="0" u="none">
                <a:latin typeface="Liberation Serif"/>
                <a:ea typeface="Liberation Serif"/>
                <a:cs typeface="Liberation Serif"/>
              </a:rPr>
              <a:t>Self Organising System! (SOS)</a:t>
            </a:r>
            <a:br>
              <a:rPr sz="2000" b="1" i="0" u="none">
                <a:latin typeface="Liberation Serif"/>
                <a:ea typeface="Liberation Serif"/>
                <a:cs typeface="Liberation Serif"/>
              </a:rPr>
            </a:br>
            <a:endParaRPr sz="2000" b="1" i="0" u="none">
              <a:latin typeface="Liberation Serif"/>
              <a:ea typeface="Liberation Serif"/>
              <a:cs typeface="Liberation Serif"/>
            </a:endParaRPr>
          </a:p>
          <a:p>
            <a:pPr marL="0" indent="0">
              <a:buNone/>
              <a:defRPr/>
            </a:pPr>
            <a:r>
              <a:rPr sz="2000" b="0" i="0" u="none">
                <a:latin typeface="Liberation Serif"/>
                <a:ea typeface="Liberation Serif"/>
                <a:cs typeface="Liberation Serif"/>
              </a:rPr>
              <a:t>The SOS will help you to keep track of who is doing and what and being transparent it, have good meetings and help your working groups to grow with subgroups. </a:t>
            </a:r>
            <a:br>
              <a:rPr sz="2000" b="0" i="0" u="none">
                <a:latin typeface="Liberation Serif"/>
                <a:ea typeface="Liberation Serif"/>
                <a:cs typeface="Liberation Serif"/>
              </a:rPr>
            </a:br>
            <a:br>
              <a:rPr sz="2000" b="0" i="0" u="none">
                <a:latin typeface="Liberation Serif"/>
                <a:ea typeface="Liberation Serif"/>
                <a:cs typeface="Liberation Serif"/>
              </a:rPr>
            </a:br>
            <a:r>
              <a:rPr lang="en-US" sz="2000" b="0" i="0" u="none" strike="noStrike" cap="none" spc="0">
                <a:solidFill>
                  <a:srgbClr val="000000"/>
                </a:solidFill>
                <a:latin typeface="Liberation Serif"/>
                <a:ea typeface="Liberation Serif"/>
                <a:cs typeface="Liberation Serif"/>
              </a:rPr>
              <a:t>The structure aims to empower anybody to act as part of XR, so long as they agree to follow the ten core principles. You can check out this </a:t>
            </a:r>
            <a:r>
              <a:rPr lang="en-US" sz="2000" b="1" i="0" u="sng" strike="noStrike" cap="none" spc="0">
                <a:solidFill>
                  <a:srgbClr val="000000"/>
                </a:solidFill>
                <a:latin typeface="Liberation Serif"/>
                <a:ea typeface="Liberation Serif"/>
                <a:cs typeface="Liberation Serif"/>
                <a:hlinkClick r:id="rId2" tooltip=""/>
              </a:rPr>
              <a:t>Self-Organising System</a:t>
            </a:r>
            <a:r>
              <a:rPr lang="en-US" sz="2000" b="0" i="0" u="none" strike="noStrike" cap="none" spc="0">
                <a:solidFill>
                  <a:srgbClr val="000000"/>
                </a:solidFill>
                <a:latin typeface="Liberation Serif"/>
                <a:ea typeface="Liberation Serif"/>
                <a:cs typeface="Liberation Serif"/>
              </a:rPr>
              <a:t> document for more information. We are seeking a balance between being able to act quickly in response to fast-changing situations and being able to integrate the collective wisdom of multiple perspectives when needed. </a:t>
            </a:r>
            <a:endParaRPr sz="2000" b="0" i="0" u="none">
              <a:solidFill>
                <a:srgbClr val="000000"/>
              </a:solidFill>
              <a:latin typeface="Liberation Serif"/>
              <a:ea typeface="Liberation Serif"/>
              <a:cs typeface="Liberation Serif"/>
            </a:endParaRPr>
          </a:p>
          <a:p>
            <a:pPr>
              <a:defRPr/>
            </a:pPr>
            <a:br>
              <a:rPr sz="2000" b="0" i="0" u="none">
                <a:latin typeface="Liberation Serif"/>
                <a:ea typeface="Liberation Serif"/>
                <a:cs typeface="Liberation Serif"/>
              </a:rPr>
            </a:br>
            <a:endParaRPr sz="2000" b="0" i="0" u="none">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03289" y="361949"/>
            <a:ext cx="11081060" cy="502923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MOBILISING THE LOCAL NEIGHBOURHOOD</a:t>
            </a:r>
            <a:br>
              <a:rPr sz="5400" b="0" i="0" u="none">
                <a:solidFill>
                  <a:srgbClr val="FC5BBC"/>
                </a:solidFill>
                <a:latin typeface="Impact"/>
                <a:ea typeface="Impact"/>
                <a:cs typeface="Impact"/>
              </a:rPr>
            </a:br>
            <a:endParaRPr sz="5400" b="0" i="0" u="none">
              <a:solidFill>
                <a:srgbClr val="FC5BBC"/>
              </a:solidFill>
              <a:latin typeface="Impact"/>
              <a:ea typeface="Impact"/>
              <a:cs typeface="Impact"/>
            </a:endParaRPr>
          </a:p>
          <a:p>
            <a:pPr>
              <a:defRPr/>
            </a:pPr>
            <a:br>
              <a:rPr sz="5400" b="0" i="0" u="none">
                <a:solidFill>
                  <a:srgbClr val="FC5BBC"/>
                </a:solidFill>
                <a:latin typeface="Impact"/>
                <a:ea typeface="Impact"/>
                <a:cs typeface="Impact"/>
              </a:rPr>
            </a:br>
            <a:endParaRPr sz="5400" b="0" i="0" u="none">
              <a:solidFill>
                <a:srgbClr val="FC5BBC"/>
              </a:solidFill>
              <a:latin typeface="Impact"/>
              <a:ea typeface="Impact"/>
              <a:cs typeface="Impact"/>
            </a:endParaRPr>
          </a:p>
          <a:p>
            <a:pPr>
              <a:defRPr/>
            </a:pPr>
            <a:endParaRPr sz="5400" b="0" i="0" u="none">
              <a:solidFill>
                <a:srgbClr val="FC5BBC"/>
              </a:solidFill>
              <a:latin typeface="Impact"/>
              <a:ea typeface="Impact"/>
              <a:cs typeface="Impact"/>
            </a:endParaRPr>
          </a:p>
        </p:txBody>
      </p:sp>
      <p:pic>
        <p:nvPicPr>
          <p:cNvPr id="5" name="" hidden="0"/>
          <p:cNvPicPr>
            <a:picLocks noChangeAspect="1"/>
          </p:cNvPicPr>
          <p:nvPr isPhoto="0" userDrawn="0"/>
        </p:nvPicPr>
        <p:blipFill>
          <a:blip r:embed="rId2"/>
          <a:stretch/>
        </p:blipFill>
        <p:spPr bwMode="auto">
          <a:xfrm>
            <a:off x="9067799" y="3695699"/>
            <a:ext cx="2600325" cy="2266949"/>
          </a:xfrm>
          <a:prstGeom prst="rect">
            <a:avLst/>
          </a:prstGeom>
        </p:spPr>
      </p:pic>
      <p:sp>
        <p:nvSpPr>
          <p:cNvPr id="6" name="" hidden="0"/>
          <p:cNvSpPr/>
          <p:nvPr isPhoto="0" userDrawn="0"/>
        </p:nvSpPr>
        <p:spPr bwMode="auto">
          <a:xfrm flipH="0" flipV="0">
            <a:off x="662189" y="1764514"/>
            <a:ext cx="8159908" cy="5025388"/>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sz="2200" b="0" i="0" u="none">
                <a:latin typeface="Liberation Serif"/>
                <a:ea typeface="Liberation Serif"/>
                <a:cs typeface="Liberation Serif"/>
              </a:rPr>
              <a:t>A powerful to way to encourage people to get more involved is to localise the actions as much as possible. If someone says, “do you wanna go flyering in city centre or around the corner from your road”, which would you pick? Which would you more likely turn up for?</a:t>
            </a:r>
            <a:r>
              <a:rPr sz="2200" b="0" i="0" u="none">
                <a:latin typeface="Liberation Serif"/>
                <a:ea typeface="Liberation Serif"/>
                <a:cs typeface="Liberation Serif"/>
              </a:rPr>
              <a:t> Here are some tips on flyering in your area. </a:t>
            </a:r>
            <a:br>
              <a:rPr sz="2200" b="0" i="0" u="none">
                <a:latin typeface="Liberation Serif"/>
                <a:ea typeface="Liberation Serif"/>
                <a:cs typeface="Liberation Serif"/>
              </a:rPr>
            </a:br>
            <a:endParaRPr sz="2200" b="0" i="0" u="none">
              <a:latin typeface="Liberation Serif"/>
              <a:ea typeface="Liberation Serif"/>
              <a:cs typeface="Liberation Serif"/>
            </a:endParaRPr>
          </a:p>
          <a:p>
            <a:pPr algn="l">
              <a:defRPr/>
            </a:pPr>
            <a:r>
              <a:rPr sz="2200" b="0" i="0" u="none">
                <a:latin typeface="Liberation Serif"/>
                <a:ea typeface="Liberation Serif"/>
                <a:cs typeface="Liberation Serif"/>
              </a:rPr>
              <a:t>Getting your local groups in local postcode areas through Signal or Whatsapp links can be a powerful way of encouraging decentralised action and socialising. It can help activate people who don’t want to go meetings in city centre but do want to chat locally. </a:t>
            </a:r>
            <a:br>
              <a:rPr sz="2200" b="0" i="0" u="none">
                <a:latin typeface="Liberation Serif"/>
                <a:ea typeface="Liberation Serif"/>
                <a:cs typeface="Liberation Serif"/>
              </a:rPr>
            </a:br>
            <a:endParaRPr sz="2200" b="0" i="0" u="none">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85835" y="499109"/>
            <a:ext cx="9126863" cy="5692139"/>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PRESSURING LOCAL COUNCIL</a:t>
            </a:r>
            <a:br>
              <a:rPr sz="2800" b="1" i="0" u="none">
                <a:latin typeface="Arial"/>
                <a:ea typeface="Arial"/>
                <a:cs typeface="Arial"/>
              </a:rPr>
            </a:br>
            <a:endParaRPr sz="2800" b="1" i="0" u="none">
              <a:latin typeface="Arial"/>
              <a:ea typeface="Arial"/>
              <a:cs typeface="Arial"/>
            </a:endParaRPr>
          </a:p>
          <a:p>
            <a:pPr>
              <a:defRPr/>
            </a:pPr>
            <a:r>
              <a:rPr sz="2200" b="0" i="0" u="none">
                <a:latin typeface="Liberation Serif"/>
                <a:ea typeface="Liberation Serif"/>
                <a:cs typeface="Liberation Serif"/>
              </a:rPr>
              <a:t>Don’t forget what we’re aiming for!</a:t>
            </a:r>
            <a:endParaRPr sz="2200" b="0" i="0" u="none">
              <a:latin typeface="Liberation Serif"/>
              <a:ea typeface="Liberation Serif"/>
              <a:cs typeface="Liberation Serif"/>
            </a:endParaRPr>
          </a:p>
          <a:p>
            <a:pPr>
              <a:defRPr/>
            </a:pPr>
            <a:r>
              <a:rPr sz="2200" b="0" i="0" u="none">
                <a:latin typeface="Liberation Serif"/>
                <a:ea typeface="Liberation Serif"/>
                <a:cs typeface="Liberation Serif"/>
              </a:rPr>
              <a:t>Putting pressure on local councils to meet our demands can help to transform your local community and help put pressure on central Government:</a:t>
            </a:r>
            <a:br>
              <a:rPr sz="2200" b="0" i="0" u="none">
                <a:latin typeface="Liberation Serif"/>
                <a:ea typeface="Liberation Serif"/>
                <a:cs typeface="Liberation Serif"/>
              </a:rPr>
            </a:br>
            <a:endParaRPr sz="2200" b="0" i="0" u="none">
              <a:latin typeface="Liberation Serif"/>
              <a:ea typeface="Liberation Serif"/>
              <a:cs typeface="Liberation Serif"/>
            </a:endParaRPr>
          </a:p>
          <a:p>
            <a:pPr marL="327936" indent="-327936">
              <a:buFont typeface="Arial"/>
              <a:buChar char="•"/>
              <a:defRPr/>
            </a:pPr>
            <a:r>
              <a:rPr sz="2200" b="1" i="0" u="none">
                <a:latin typeface="Liberation Serif"/>
                <a:ea typeface="Liberation Serif"/>
                <a:cs typeface="Liberation Serif"/>
              </a:rPr>
              <a:t>Demand them to set up a Local Citizens Assembly</a:t>
            </a:r>
            <a:r>
              <a:rPr sz="2200" b="0" i="0" u="none">
                <a:latin typeface="Liberation Serif"/>
                <a:ea typeface="Liberation Serif"/>
                <a:cs typeface="Liberation Serif"/>
              </a:rPr>
              <a:t> on Climate and Ecological Breakdown </a:t>
            </a:r>
            <a:br>
              <a:rPr sz="2200" b="0" i="0" u="none">
                <a:latin typeface="Liberation Serif"/>
                <a:ea typeface="Liberation Serif"/>
                <a:cs typeface="Liberation Serif"/>
              </a:rPr>
            </a:br>
            <a:endParaRPr sz="2200" b="0" i="0" u="none">
              <a:latin typeface="Liberation Serif"/>
              <a:ea typeface="Liberation Serif"/>
              <a:cs typeface="Liberation Serif"/>
            </a:endParaRPr>
          </a:p>
          <a:p>
            <a:pPr marL="327936" indent="-327936">
              <a:buFont typeface="Arial"/>
              <a:buChar char="•"/>
              <a:defRPr/>
            </a:pPr>
            <a:r>
              <a:rPr sz="2200" b="1" i="0" u="none">
                <a:latin typeface="Liberation Serif"/>
                <a:ea typeface="Liberation Serif"/>
                <a:cs typeface="Liberation Serif"/>
              </a:rPr>
              <a:t>Encourage them to Rebel against central Government</a:t>
            </a:r>
            <a:r>
              <a:rPr sz="2200" b="0" i="0" u="none">
                <a:latin typeface="Liberation Serif"/>
                <a:ea typeface="Liberation Serif"/>
                <a:cs typeface="Liberation Serif"/>
              </a:rPr>
              <a:t> by not paying their taxes, workers strikes and councillors resigning in protest</a:t>
            </a:r>
            <a:br>
              <a:rPr sz="2200" b="0" i="0" u="none">
                <a:latin typeface="Liberation Serif"/>
                <a:ea typeface="Liberation Serif"/>
                <a:cs typeface="Liberation Serif"/>
              </a:rPr>
            </a:br>
            <a:endParaRPr sz="2200" b="0" i="0" u="none">
              <a:latin typeface="Liberation Serif"/>
              <a:ea typeface="Liberation Serif"/>
              <a:cs typeface="Liberation Serif"/>
            </a:endParaRPr>
          </a:p>
          <a:p>
            <a:pPr marL="327936" indent="-327936">
              <a:buFont typeface="Arial"/>
              <a:buChar char="•"/>
              <a:defRPr/>
            </a:pPr>
            <a:r>
              <a:rPr sz="2200" b="1" i="0" u="none">
                <a:latin typeface="Liberation Serif"/>
                <a:ea typeface="Liberation Serif"/>
                <a:cs typeface="Liberation Serif"/>
              </a:rPr>
              <a:t>Have a people’s assembly</a:t>
            </a:r>
            <a:r>
              <a:rPr sz="2200" b="0" i="0" u="none">
                <a:latin typeface="Liberation Serif"/>
                <a:ea typeface="Liberation Serif"/>
                <a:cs typeface="Liberation Serif"/>
              </a:rPr>
              <a:t> to decide on simple, local demands like “Stop the Airport expansion.</a:t>
            </a:r>
            <a:br>
              <a:rPr sz="1400" b="0" i="0" u="none">
                <a:latin typeface="Arial"/>
                <a:ea typeface="Arial"/>
                <a:cs typeface="Arial"/>
              </a:rPr>
            </a:br>
            <a:br>
              <a:rPr sz="1400" b="0" i="0" u="none">
                <a:latin typeface="Arial"/>
                <a:ea typeface="Arial"/>
                <a:cs typeface="Arial"/>
              </a:rPr>
            </a:br>
            <a:endParaRPr sz="1400" b="0" i="0" u="none">
              <a:latin typeface="Arial"/>
              <a:ea typeface="Arial"/>
              <a:cs typeface="Arial"/>
            </a:endParaRPr>
          </a:p>
        </p:txBody>
      </p:sp>
      <p:pic>
        <p:nvPicPr>
          <p:cNvPr id="5" name="" hidden="0"/>
          <p:cNvPicPr>
            <a:picLocks noChangeAspect="1"/>
          </p:cNvPicPr>
          <p:nvPr isPhoto="0" userDrawn="0"/>
        </p:nvPicPr>
        <p:blipFill>
          <a:blip r:embed="rId2"/>
          <a:stretch/>
        </p:blipFill>
        <p:spPr bwMode="auto">
          <a:xfrm>
            <a:off x="9617862" y="3962399"/>
            <a:ext cx="2247899" cy="26860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679031" y="403859"/>
            <a:ext cx="10333817" cy="5996938"/>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0" i="0" u="none">
                <a:solidFill>
                  <a:srgbClr val="FC5BBC"/>
                </a:solidFill>
                <a:latin typeface="Impact"/>
                <a:ea typeface="Impact"/>
                <a:cs typeface="Impact"/>
              </a:rPr>
              <a:t>COMMUNITY VOLUNTEERING</a:t>
            </a:r>
            <a:br>
              <a:rPr sz="2800" b="1" i="0" u="none">
                <a:latin typeface="Impact"/>
                <a:ea typeface="Impact"/>
                <a:cs typeface="Impact"/>
              </a:rPr>
            </a:br>
            <a:endParaRPr sz="2000" b="1" i="0" u="none">
              <a:latin typeface="Impact"/>
              <a:ea typeface="Impact"/>
              <a:cs typeface="Impact"/>
            </a:endParaRPr>
          </a:p>
          <a:p>
            <a:pPr>
              <a:defRPr/>
            </a:pPr>
            <a:br>
              <a:rPr sz="2000" b="0" i="0" u="none">
                <a:latin typeface="Liberation Serif"/>
                <a:ea typeface="Liberation Serif"/>
                <a:cs typeface="Liberation Serif"/>
              </a:rPr>
            </a:br>
            <a:br>
              <a:rPr sz="2000" b="0" i="0" u="none">
                <a:latin typeface="Liberation Serif"/>
                <a:ea typeface="Liberation Serif"/>
                <a:cs typeface="Liberation Serif"/>
              </a:rPr>
            </a:br>
            <a:endParaRPr sz="2000" b="0"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9084721" y="133349"/>
            <a:ext cx="2181224" cy="1752599"/>
          </a:xfrm>
          <a:prstGeom prst="rect">
            <a:avLst/>
          </a:prstGeom>
        </p:spPr>
      </p:pic>
      <p:sp>
        <p:nvSpPr>
          <p:cNvPr id="6" name="" hidden="0"/>
          <p:cNvSpPr/>
          <p:nvPr isPhoto="0" userDrawn="0"/>
        </p:nvSpPr>
        <p:spPr bwMode="auto">
          <a:xfrm flipH="0" flipV="0">
            <a:off x="5907449" y="1657350"/>
            <a:ext cx="4858542" cy="4419635"/>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marL="283879" indent="-283879" algn="l">
              <a:buFont typeface="Arial"/>
              <a:buChar char="•"/>
              <a:defRPr/>
            </a:pPr>
            <a:r>
              <a:rPr b="1" i="0" u="none">
                <a:latin typeface="Liberation Serif"/>
                <a:ea typeface="Liberation Serif"/>
                <a:cs typeface="Liberation Serif"/>
              </a:rPr>
              <a:t>Food Sustainability </a:t>
            </a:r>
            <a:br>
              <a:rPr b="1" i="0" u="none">
                <a:latin typeface="Liberation Serif"/>
                <a:ea typeface="Liberation Serif"/>
                <a:cs typeface="Liberation Serif"/>
              </a:rPr>
            </a:br>
            <a:r>
              <a:rPr b="0" i="0" u="none">
                <a:latin typeface="Liberation Serif"/>
                <a:ea typeface="Liberation Serif"/>
                <a:cs typeface="Liberation Serif"/>
              </a:rPr>
              <a:t>(We want resilient communities)</a:t>
            </a:r>
            <a:br>
              <a:rPr b="0" i="0" u="none">
                <a:latin typeface="Liberation Serif"/>
                <a:ea typeface="Liberation Serif"/>
                <a:cs typeface="Liberation Serif"/>
              </a:rPr>
            </a:br>
            <a:r>
              <a:rPr b="0" i="0" u="none">
                <a:latin typeface="Liberation Serif"/>
                <a:ea typeface="Liberation Serif"/>
                <a:cs typeface="Liberation Serif"/>
              </a:rPr>
              <a:t>Food Waste Cafes</a:t>
            </a:r>
            <a:br>
              <a:rPr b="0" i="0" u="none">
                <a:latin typeface="Liberation Serif"/>
                <a:ea typeface="Liberation Serif"/>
                <a:cs typeface="Liberation Serif"/>
              </a:rPr>
            </a:br>
            <a:r>
              <a:rPr b="0" i="0" u="none">
                <a:latin typeface="Liberation Serif"/>
                <a:ea typeface="Liberation Serif"/>
                <a:cs typeface="Liberation Serif"/>
              </a:rPr>
              <a:t>Growing and gardening projects</a:t>
            </a:r>
            <a:br>
              <a:rPr sz="2000" b="0" i="0" u="none">
                <a:latin typeface="Liberation Serif"/>
                <a:ea typeface="Liberation Serif"/>
                <a:cs typeface="Liberation Serif"/>
              </a:rPr>
            </a:br>
            <a:endParaRPr sz="2000" b="0" i="0" u="none">
              <a:latin typeface="Liberation Serif"/>
              <a:ea typeface="Liberation Serif"/>
              <a:cs typeface="Liberation Serif"/>
            </a:endParaRPr>
          </a:p>
          <a:p>
            <a:pPr marL="283879" indent="-283879" algn="l">
              <a:buFont typeface="Arial"/>
              <a:buChar char="•"/>
              <a:defRPr/>
            </a:pPr>
            <a:r>
              <a:rPr b="1" i="0" u="none">
                <a:latin typeface="Liberation Serif"/>
                <a:ea typeface="Liberation Serif"/>
                <a:cs typeface="Liberation Serif"/>
              </a:rPr>
              <a:t>Homelessness </a:t>
            </a:r>
            <a:br>
              <a:rPr b="1" i="0" u="none">
                <a:latin typeface="Liberation Serif"/>
                <a:ea typeface="Liberation Serif"/>
                <a:cs typeface="Liberation Serif"/>
              </a:rPr>
            </a:br>
            <a:r>
              <a:rPr b="0" i="0" u="none">
                <a:latin typeface="Liberation Serif"/>
                <a:ea typeface="Liberation Serif"/>
                <a:cs typeface="Liberation Serif"/>
              </a:rPr>
              <a:t>(We look after each other)</a:t>
            </a:r>
            <a:br>
              <a:rPr b="0" i="0" u="none">
                <a:latin typeface="Liberation Serif"/>
                <a:ea typeface="Liberation Serif"/>
                <a:cs typeface="Liberation Serif"/>
              </a:rPr>
            </a:br>
            <a:r>
              <a:rPr b="0" i="0" u="none">
                <a:latin typeface="Liberation Serif"/>
                <a:ea typeface="Liberation Serif"/>
                <a:cs typeface="Liberation Serif"/>
              </a:rPr>
              <a:t>Shelters</a:t>
            </a:r>
            <a:br>
              <a:rPr sz="2000" b="0" i="0" u="none">
                <a:latin typeface="Liberation Serif"/>
                <a:ea typeface="Liberation Serif"/>
                <a:cs typeface="Liberation Serif"/>
              </a:rPr>
            </a:br>
            <a:endParaRPr sz="2000" b="0" i="0" u="none">
              <a:latin typeface="Liberation Serif"/>
              <a:ea typeface="Liberation Serif"/>
              <a:cs typeface="Liberation Serif"/>
            </a:endParaRPr>
          </a:p>
          <a:p>
            <a:pPr marL="283879" indent="-283879" algn="l">
              <a:buFont typeface="Arial"/>
              <a:buChar char="•"/>
              <a:defRPr/>
            </a:pPr>
            <a:r>
              <a:rPr b="1" i="0" u="none">
                <a:latin typeface="Liberation Serif"/>
                <a:ea typeface="Liberation Serif"/>
                <a:cs typeface="Liberation Serif"/>
              </a:rPr>
              <a:t>Migrants </a:t>
            </a:r>
            <a:br>
              <a:rPr b="1" i="0" u="none">
                <a:latin typeface="Liberation Serif"/>
                <a:ea typeface="Liberation Serif"/>
                <a:cs typeface="Liberation Serif"/>
              </a:rPr>
            </a:br>
            <a:r>
              <a:rPr b="0" i="0" u="none">
                <a:latin typeface="Liberation Serif"/>
                <a:ea typeface="Liberation Serif"/>
                <a:cs typeface="Liberation Serif"/>
              </a:rPr>
              <a:t>(We show compassion and want Climate Justice) </a:t>
            </a:r>
            <a:br>
              <a:rPr b="0" i="0" u="none">
                <a:latin typeface="Liberation Serif"/>
                <a:ea typeface="Liberation Serif"/>
                <a:cs typeface="Liberation Serif"/>
              </a:rPr>
            </a:br>
            <a:r>
              <a:rPr b="0" i="0" u="none">
                <a:latin typeface="Liberation Serif"/>
                <a:ea typeface="Liberation Serif"/>
                <a:cs typeface="Liberation Serif"/>
              </a:rPr>
              <a:t>Refugee Rights and Education</a:t>
            </a:r>
            <a:br>
              <a:rPr sz="2000" b="0" i="0" u="none">
                <a:latin typeface="Liberation Serif"/>
                <a:ea typeface="Liberation Serif"/>
                <a:cs typeface="Liberation Serif"/>
              </a:rPr>
            </a:br>
            <a:endParaRPr sz="2000" b="0" i="0" u="none">
              <a:latin typeface="Liberation Serif"/>
              <a:ea typeface="Liberation Serif"/>
              <a:cs typeface="Liberation Serif"/>
            </a:endParaRPr>
          </a:p>
          <a:p>
            <a:pPr marL="283879" indent="-283879" algn="l">
              <a:buFont typeface="Arial"/>
              <a:buChar char="•"/>
              <a:defRPr/>
            </a:pPr>
            <a:r>
              <a:rPr b="1" i="0" u="none">
                <a:latin typeface="Liberation Serif"/>
                <a:ea typeface="Liberation Serif"/>
                <a:cs typeface="Liberation Serif"/>
              </a:rPr>
              <a:t>Transport </a:t>
            </a:r>
            <a:br>
              <a:rPr b="1" i="0" u="none">
                <a:latin typeface="Liberation Serif"/>
                <a:ea typeface="Liberation Serif"/>
                <a:cs typeface="Liberation Serif"/>
              </a:rPr>
            </a:br>
            <a:r>
              <a:rPr b="0" i="0" u="none">
                <a:latin typeface="Liberation Serif"/>
                <a:ea typeface="Liberation Serif"/>
                <a:cs typeface="Liberation Serif"/>
              </a:rPr>
              <a:t>(We want to move away from fossil fuels)</a:t>
            </a:r>
            <a:br>
              <a:rPr b="0" i="0" u="none">
                <a:latin typeface="Liberation Serif"/>
                <a:ea typeface="Liberation Serif"/>
                <a:cs typeface="Liberation Serif"/>
              </a:rPr>
            </a:br>
            <a:r>
              <a:rPr b="0" i="0" u="none">
                <a:latin typeface="Liberation Serif"/>
                <a:ea typeface="Liberation Serif"/>
                <a:cs typeface="Liberation Serif"/>
              </a:rPr>
              <a:t>Bike Workshops</a:t>
            </a:r>
            <a:br>
              <a:rPr b="0" i="0" u="none">
                <a:latin typeface="Liberation Serif"/>
                <a:ea typeface="Liberation Serif"/>
                <a:cs typeface="Liberation Serif"/>
              </a:rPr>
            </a:br>
            <a:endParaRPr sz="2000" b="0" i="0" u="none">
              <a:latin typeface="Liberation Serif"/>
              <a:ea typeface="Liberation Serif"/>
              <a:cs typeface="Liberation Serif"/>
            </a:endParaRPr>
          </a:p>
          <a:p>
            <a:pPr marL="217793" indent="-217793" algn="l">
              <a:buFont typeface="Arial"/>
              <a:buChar char="•"/>
              <a:defRPr/>
            </a:pPr>
            <a:endParaRPr sz="1200" b="1" i="0" u="none">
              <a:latin typeface="Arial"/>
              <a:ea typeface="Arial"/>
              <a:cs typeface="Arial"/>
            </a:endParaRPr>
          </a:p>
        </p:txBody>
      </p:sp>
      <p:sp>
        <p:nvSpPr>
          <p:cNvPr id="7" name="" hidden="0"/>
          <p:cNvSpPr/>
          <p:nvPr isPhoto="0" userDrawn="0"/>
        </p:nvSpPr>
        <p:spPr bwMode="auto">
          <a:xfrm flipH="0" flipV="0">
            <a:off x="836084" y="1657349"/>
            <a:ext cx="4938013" cy="4495799"/>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lgn="l">
              <a:defRPr/>
            </a:pPr>
            <a:r>
              <a:rPr b="0" i="0" u="none">
                <a:latin typeface="Liberation Serif"/>
                <a:ea typeface="Liberation Serif"/>
                <a:cs typeface="Liberation Serif"/>
              </a:rPr>
              <a:t>Community service can help the group move from not just protest style events but also something that is giving back to the local community. </a:t>
            </a:r>
            <a:br>
              <a:rPr b="0" i="0" u="none">
                <a:latin typeface="Liberation Serif"/>
                <a:ea typeface="Liberation Serif"/>
                <a:cs typeface="Liberation Serif"/>
              </a:rPr>
            </a:br>
            <a:br>
              <a:rPr b="0" i="0" u="none">
                <a:latin typeface="Liberation Serif"/>
                <a:ea typeface="Liberation Serif"/>
                <a:cs typeface="Liberation Serif"/>
              </a:rPr>
            </a:br>
            <a:r>
              <a:rPr b="0" i="0" u="none">
                <a:latin typeface="Liberation Serif"/>
                <a:ea typeface="Liberation Serif"/>
                <a:cs typeface="Liberation Serif"/>
              </a:rPr>
              <a:t>This would help build relationships in the group and spread the word of peaceful rebellion into the city. </a:t>
            </a:r>
            <a:br>
              <a:rPr b="0" i="0" u="none">
                <a:latin typeface="Liberation Serif"/>
                <a:ea typeface="Liberation Serif"/>
                <a:cs typeface="Liberation Serif"/>
              </a:rPr>
            </a:br>
            <a:br>
              <a:rPr b="0" i="0" u="none">
                <a:latin typeface="Liberation Serif"/>
                <a:ea typeface="Liberation Serif"/>
                <a:cs typeface="Liberation Serif"/>
              </a:rPr>
            </a:br>
            <a:r>
              <a:rPr b="0" i="0" u="none">
                <a:latin typeface="Liberation Serif"/>
                <a:ea typeface="Liberation Serif"/>
                <a:cs typeface="Liberation Serif"/>
              </a:rPr>
              <a:t>This can initially work with existing organisations and eventually become alternative systems, should we want to not cooperate with the Government. Example areas to focus on and help build relationships in: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le 1" hidden="0"/>
          <p:cNvSpPr>
            <a:spLocks noGrp="1"/>
          </p:cNvSpPr>
          <p:nvPr isPhoto="0" userDrawn="0">
            <p:ph type="title" hasCustomPrompt="0"/>
          </p:nvPr>
        </p:nvSpPr>
        <p:spPr bwMode="auto">
          <a:xfrm>
            <a:off x="838198" y="365124"/>
            <a:ext cx="10515600" cy="1325562"/>
          </a:xfrm>
        </p:spPr>
        <p:txBody>
          <a:bodyPr/>
          <a:lstStyle/>
          <a:p>
            <a:pPr>
              <a:defRPr/>
            </a:pPr>
            <a:r>
              <a:rPr sz="5400" b="0">
                <a:solidFill>
                  <a:srgbClr val="FC5BBC"/>
                </a:solidFill>
                <a:latin typeface="Impact"/>
                <a:ea typeface="Impact"/>
                <a:cs typeface="Impact"/>
              </a:rPr>
              <a:t>ORGANISING A GATHERING</a:t>
            </a:r>
            <a:endParaRPr sz="5400" b="0">
              <a:solidFill>
                <a:srgbClr val="FC5BBC"/>
              </a:solidFill>
              <a:latin typeface="Impact"/>
              <a:ea typeface="Impact"/>
              <a:cs typeface="Impact"/>
            </a:endParaRPr>
          </a:p>
        </p:txBody>
      </p:sp>
      <p:sp>
        <p:nvSpPr>
          <p:cNvPr id="5" name="Content Placeholder 2" hidden="0"/>
          <p:cNvSpPr>
            <a:spLocks noGrp="1"/>
          </p:cNvSpPr>
          <p:nvPr isPhoto="0" userDrawn="0">
            <p:ph idx="1" hasCustomPrompt="0"/>
          </p:nvPr>
        </p:nvSpPr>
        <p:spPr bwMode="auto">
          <a:xfrm flipH="0" flipV="0">
            <a:off x="838198" y="1825624"/>
            <a:ext cx="10269617" cy="4351338"/>
          </a:xfrm>
        </p:spPr>
        <p:txBody>
          <a:bodyPr/>
          <a:lstStyle/>
          <a:p>
            <a:pPr marL="0" indent="0">
              <a:buNone/>
              <a:defRPr/>
            </a:pPr>
            <a:r>
              <a:rPr sz="2200" b="0">
                <a:latin typeface="Liberation Serif"/>
                <a:ea typeface="Liberation Serif"/>
                <a:cs typeface="Liberation Serif"/>
              </a:rPr>
              <a:t>Once your group has got a working group structure and people regularly coming to meetings, you might want to start </a:t>
            </a:r>
            <a:r>
              <a:rPr sz="2200" b="1">
                <a:latin typeface="Liberation Serif"/>
                <a:ea typeface="Liberation Serif"/>
                <a:cs typeface="Liberation Serif"/>
              </a:rPr>
              <a:t>connecting with other grou</a:t>
            </a:r>
            <a:r>
              <a:rPr sz="2200" b="1">
                <a:latin typeface="Liberation Serif"/>
                <a:ea typeface="Liberation Serif"/>
                <a:cs typeface="Liberation Serif"/>
              </a:rPr>
              <a:t>p</a:t>
            </a:r>
            <a:r>
              <a:rPr sz="2200" b="1">
                <a:latin typeface="Liberation Serif"/>
                <a:ea typeface="Liberation Serif"/>
                <a:cs typeface="Liberation Serif"/>
              </a:rPr>
              <a:t>s</a:t>
            </a:r>
            <a:r>
              <a:rPr sz="2200" b="0">
                <a:latin typeface="Liberation Serif"/>
                <a:ea typeface="Liberation Serif"/>
                <a:cs typeface="Liberation Serif"/>
              </a:rPr>
              <a:t> around you. </a:t>
            </a:r>
            <a:br>
              <a:rPr sz="2200" b="0">
                <a:latin typeface="Liberation Serif"/>
                <a:ea typeface="Liberation Serif"/>
                <a:cs typeface="Liberation Serif"/>
              </a:rPr>
            </a:br>
            <a:br>
              <a:rPr sz="2200" b="0">
                <a:latin typeface="Liberation Serif"/>
                <a:ea typeface="Liberation Serif"/>
                <a:cs typeface="Liberation Serif"/>
              </a:rPr>
            </a:br>
            <a:r>
              <a:rPr sz="2200" b="0">
                <a:latin typeface="Liberation Serif"/>
                <a:ea typeface="Liberation Serif"/>
                <a:cs typeface="Liberation Serif"/>
              </a:rPr>
              <a:t>A great way to do this is to organise a local, regional or national gathering - depending on your size!</a:t>
            </a:r>
            <a:br>
              <a:rPr sz="2200" b="0">
                <a:latin typeface="Liberation Serif"/>
                <a:ea typeface="Liberation Serif"/>
                <a:cs typeface="Liberation Serif"/>
              </a:rPr>
            </a:br>
            <a:br>
              <a:rPr sz="2200" b="0">
                <a:latin typeface="Liberation Serif"/>
                <a:ea typeface="Liberation Serif"/>
                <a:cs typeface="Liberation Serif"/>
              </a:rPr>
            </a:br>
            <a:r>
              <a:rPr sz="2200" b="0">
                <a:latin typeface="Liberation Serif"/>
                <a:ea typeface="Liberation Serif"/>
                <a:cs typeface="Liberation Serif"/>
              </a:rPr>
              <a:t>The gathering might be do help train rebels up in different skills - e.g. facilitation, NVDA, or social media. Perhaps it will be an opportunity to connect and get to know rebels in a regenerative setting - or maybe both!</a:t>
            </a:r>
            <a:br>
              <a:rPr sz="2200" b="0">
                <a:latin typeface="Liberation Serif"/>
                <a:ea typeface="Liberation Serif"/>
                <a:cs typeface="Liberation Serif"/>
              </a:rPr>
            </a:br>
            <a:br>
              <a:rPr sz="2200" b="0">
                <a:latin typeface="Liberation Serif"/>
                <a:ea typeface="Liberation Serif"/>
                <a:cs typeface="Liberation Serif"/>
              </a:rPr>
            </a:br>
            <a:r>
              <a:rPr sz="2200" b="0">
                <a:latin typeface="Liberation Serif"/>
                <a:ea typeface="Liberation Serif"/>
                <a:cs typeface="Liberation Serif"/>
              </a:rPr>
              <a:t>Here are some </a:t>
            </a:r>
            <a:r>
              <a:rPr sz="2200" b="0" u="sng">
                <a:latin typeface="Liberation Serif"/>
                <a:ea typeface="Liberation Serif"/>
                <a:cs typeface="Liberation Serif"/>
                <a:hlinkClick r:id="rId2" tooltip=""/>
              </a:rPr>
              <a:t>useful tips</a:t>
            </a:r>
            <a:r>
              <a:rPr sz="2200" b="0">
                <a:latin typeface="Liberation Serif"/>
                <a:ea typeface="Liberation Serif"/>
                <a:cs typeface="Liberation Serif"/>
              </a:rPr>
              <a:t> for getting started! </a:t>
            </a:r>
            <a:endParaRPr sz="2200" b="0">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a:off x="3797596" y="1986063"/>
            <a:ext cx="7920711" cy="124971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r>
              <a:rPr sz="3000" b="1" i="0" u="none">
                <a:solidFill>
                  <a:schemeClr val="bg1"/>
                </a:solidFill>
                <a:latin typeface="Liberation Serif"/>
                <a:ea typeface="Liberation Serif"/>
                <a:cs typeface="Liberation Serif"/>
              </a:rPr>
              <a:t>'If I can't dance to it, it's not my revolution'</a:t>
            </a:r>
            <a:br>
              <a:rPr sz="3000" b="1" i="0" u="none">
                <a:solidFill>
                  <a:schemeClr val="bg1"/>
                </a:solidFill>
                <a:latin typeface="Liberation Serif"/>
                <a:ea typeface="Liberation Serif"/>
                <a:cs typeface="Liberation Serif"/>
              </a:rPr>
            </a:br>
            <a:r>
              <a:rPr sz="1800" b="1" i="0" u="none">
                <a:solidFill>
                  <a:schemeClr val="bg1"/>
                </a:solidFill>
                <a:latin typeface="Liberation Serif"/>
                <a:ea typeface="Liberation Serif"/>
                <a:cs typeface="Liberation Serif"/>
              </a:rPr>
              <a:t>- Emma Goldman</a:t>
            </a:r>
            <a:br>
              <a:rPr sz="1800" b="1" i="0" u="none">
                <a:latin typeface="Liberation Serif"/>
                <a:ea typeface="Liberation Serif"/>
                <a:cs typeface="Liberation Serif"/>
              </a:rPr>
            </a:br>
            <a:endParaRPr sz="1800" b="1" i="0" u="none">
              <a:latin typeface="Liberation Serif"/>
              <a:ea typeface="Liberation Serif"/>
              <a:cs typeface="Liberation Serif"/>
            </a:endParaRPr>
          </a:p>
          <a:p>
            <a:pPr>
              <a:defRPr/>
            </a:pPr>
            <a:endParaRPr sz="1000" b="0" i="0" u="none">
              <a:latin typeface="Liberation Serif"/>
              <a:ea typeface="Liberation Serif"/>
              <a:cs typeface="Liberation Serif"/>
            </a:endParaRPr>
          </a:p>
        </p:txBody>
      </p:sp>
      <p:pic>
        <p:nvPicPr>
          <p:cNvPr id="5" name="" hidden="0"/>
          <p:cNvPicPr>
            <a:picLocks noChangeAspect="1"/>
          </p:cNvPicPr>
          <p:nvPr isPhoto="0" userDrawn="0"/>
        </p:nvPicPr>
        <p:blipFill>
          <a:blip r:embed="rId2"/>
          <a:stretch/>
        </p:blipFill>
        <p:spPr bwMode="auto">
          <a:xfrm>
            <a:off x="405318" y="1698953"/>
            <a:ext cx="3324223" cy="3171825"/>
          </a:xfrm>
          <a:prstGeom prst="rect">
            <a:avLst/>
          </a:prstGeom>
        </p:spPr>
      </p:pic>
      <p:sp>
        <p:nvSpPr>
          <p:cNvPr id="6" name="" hidden="0"/>
          <p:cNvSpPr/>
          <p:nvPr isPhoto="0" userDrawn="0"/>
        </p:nvSpPr>
        <p:spPr bwMode="auto">
          <a:xfrm flipH="0" flipV="0">
            <a:off x="3876288" y="2975708"/>
            <a:ext cx="7763328" cy="1097316"/>
          </a:xfrm>
          <a:prstGeom prst="rect">
            <a:avLst/>
          </a:prstGeom>
          <a:noFill/>
        </p:spPr>
        <p:txBody>
          <a:bodyPr vertOverflow="overflow" horzOverflow="clip" vert="horz" wrap="square" lIns="91440" tIns="45720" rIns="91440" bIns="45720" numCol="1" spcCol="0" rtlCol="0" fromWordArt="0" anchor="t" anchorCtr="0" forceAA="0" upright="0" compatLnSpc="0">
            <a:noAutofit/>
          </a:bodyPr>
          <a:p>
            <a:pPr>
              <a:defRPr/>
            </a:pPr>
            <a:r>
              <a:rPr sz="2200">
                <a:latin typeface="Liberation Serif"/>
                <a:ea typeface="Liberation Serif"/>
                <a:cs typeface="Liberation Serif"/>
              </a:rPr>
              <a:t>This document is only a guide. We are an international movement, and each country will have its own needs and context. We welcome you to adapt all the information here to your local situation! </a:t>
            </a:r>
            <a:endParaRPr sz="2200">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402296" y="271108"/>
            <a:ext cx="9570703" cy="1554516"/>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6300" b="0" i="0" u="none">
                <a:solidFill>
                  <a:srgbClr val="F556A5"/>
                </a:solidFill>
                <a:latin typeface="Impact"/>
                <a:ea typeface="Impact"/>
                <a:cs typeface="Impact"/>
              </a:rPr>
              <a:t>OUR PRINCIPLES </a:t>
            </a:r>
            <a:r>
              <a:rPr sz="6300" b="0" i="0" u="none">
                <a:solidFill>
                  <a:srgbClr val="F556A5"/>
                </a:solidFill>
                <a:latin typeface="Impact"/>
                <a:ea typeface="Impact"/>
                <a:cs typeface="Impact"/>
              </a:rPr>
              <a:t>&amp; VALUES</a:t>
            </a:r>
            <a:endParaRPr sz="6300" b="0" i="0" u="none">
              <a:solidFill>
                <a:srgbClr val="F556A5"/>
              </a:solidFill>
              <a:latin typeface="Impact"/>
              <a:ea typeface="Impact"/>
              <a:cs typeface="Impact"/>
            </a:endParaRPr>
          </a:p>
        </p:txBody>
      </p:sp>
      <p:sp>
        <p:nvSpPr>
          <p:cNvPr id="5" name="" hidden="0"/>
          <p:cNvSpPr/>
          <p:nvPr isPhoto="0" userDrawn="0"/>
        </p:nvSpPr>
        <p:spPr bwMode="auto">
          <a:xfrm flipH="0" flipV="0">
            <a:off x="544044" y="1362709"/>
            <a:ext cx="11206955" cy="731556"/>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1600" b="0" i="0" u="none">
                <a:solidFill>
                  <a:srgbClr val="000000"/>
                </a:solidFill>
                <a:latin typeface="Liberation Serif"/>
                <a:ea typeface="Liberation Serif"/>
                <a:cs typeface="Liberation Serif"/>
              </a:rPr>
              <a:t>Any person or group can organise autonomously and take action in the name and spirit of XR so long as the action fits within </a:t>
            </a:r>
            <a:r>
              <a:rPr sz="1600" b="1" i="0" u="sng">
                <a:solidFill>
                  <a:srgbClr val="000000"/>
                </a:solidFill>
                <a:latin typeface="Liberation Serif"/>
                <a:ea typeface="Liberation Serif"/>
                <a:cs typeface="Liberation Serif"/>
                <a:hlinkClick r:id="rId2" tooltip=""/>
              </a:rPr>
              <a:t>XR’s principles and values</a:t>
            </a:r>
            <a:r>
              <a:rPr sz="1600" b="1" i="0" u="none">
                <a:solidFill>
                  <a:srgbClr val="F556A5"/>
                </a:solidFill>
                <a:latin typeface="Liberation Serif"/>
                <a:ea typeface="Liberation Serif"/>
                <a:cs typeface="Liberation Serif"/>
              </a:rPr>
              <a:t>.</a:t>
            </a:r>
            <a:r>
              <a:rPr sz="1600" b="0" i="0" u="none">
                <a:solidFill>
                  <a:srgbClr val="F556A5"/>
                </a:solidFill>
                <a:latin typeface="Liberation Serif"/>
                <a:ea typeface="Liberation Serif"/>
                <a:cs typeface="Liberation Serif"/>
              </a:rPr>
              <a:t> </a:t>
            </a:r>
            <a:r>
              <a:rPr sz="1600" b="0" i="0" u="none">
                <a:solidFill>
                  <a:srgbClr val="000000"/>
                </a:solidFill>
                <a:latin typeface="Liberation Serif"/>
                <a:ea typeface="Liberation Serif"/>
                <a:cs typeface="Liberation Serif"/>
              </a:rPr>
              <a:t>In this way, power is decentralised, meaning that there is no need to ask for permission from a central group or authority.</a:t>
            </a:r>
            <a:endParaRPr sz="1600" b="0" i="0" u="none">
              <a:solidFill>
                <a:srgbClr val="000000"/>
              </a:solidFill>
              <a:latin typeface="Liberation Serif"/>
              <a:ea typeface="Liberation Serif"/>
              <a:cs typeface="Liberation Serif"/>
            </a:endParaRPr>
          </a:p>
        </p:txBody>
      </p:sp>
      <p:sp>
        <p:nvSpPr>
          <p:cNvPr id="6" name="" hidden="0"/>
          <p:cNvSpPr/>
          <p:nvPr isPhoto="0" userDrawn="0"/>
        </p:nvSpPr>
        <p:spPr bwMode="auto">
          <a:xfrm flipH="0" flipV="0">
            <a:off x="622624" y="2317749"/>
            <a:ext cx="5270499" cy="3349624"/>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1600" b="1" i="0" u="none">
                <a:solidFill>
                  <a:srgbClr val="000000"/>
                </a:solidFill>
                <a:latin typeface="Liberation Serif"/>
                <a:ea typeface="Liberation Serif"/>
                <a:cs typeface="Liberation Serif"/>
              </a:rPr>
              <a:t>1. We have a shared vision of change </a:t>
            </a:r>
            <a:r>
              <a:rPr sz="1600" b="0" i="1" u="none">
                <a:solidFill>
                  <a:srgbClr val="000000"/>
                </a:solidFill>
                <a:latin typeface="Liberation Serif"/>
                <a:ea typeface="Liberation Serif"/>
                <a:cs typeface="Liberation Serif"/>
              </a:rPr>
              <a:t>creating a world that is fit for the next 7 generations to live in. </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2. We set our mission on what is necessary </a:t>
            </a:r>
            <a:r>
              <a:rPr sz="1600" b="0" i="1" u="none">
                <a:solidFill>
                  <a:srgbClr val="000000"/>
                </a:solidFill>
                <a:latin typeface="Liberation Serif"/>
                <a:ea typeface="Liberation Serif"/>
                <a:cs typeface="Liberation Serif"/>
              </a:rPr>
              <a:t>mobilising 3.5% of the population to achieve system change – such as “momentum-driven organising” to achieve this. </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3. We need a regenerative culture </a:t>
            </a:r>
            <a:r>
              <a:rPr sz="1600" b="0" i="1" u="none">
                <a:solidFill>
                  <a:srgbClr val="000000"/>
                </a:solidFill>
                <a:latin typeface="Liberation Serif"/>
                <a:ea typeface="Liberation Serif"/>
                <a:cs typeface="Liberation Serif"/>
              </a:rPr>
              <a:t>creating a culture which is healthy, resilient and adaptable.</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4. We openly challenge ourselves and this toxic system </a:t>
            </a:r>
            <a:r>
              <a:rPr sz="1600" b="0" i="1" u="none">
                <a:solidFill>
                  <a:srgbClr val="000000"/>
                </a:solidFill>
                <a:latin typeface="Liberation Serif"/>
                <a:ea typeface="Liberation Serif"/>
                <a:cs typeface="Liberation Serif"/>
              </a:rPr>
              <a:t>leaving our comfort zones to take action for change. </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5. We value reflecting and learning </a:t>
            </a:r>
            <a:r>
              <a:rPr sz="1600" b="0" i="1" u="none">
                <a:solidFill>
                  <a:srgbClr val="000000"/>
                </a:solidFill>
                <a:latin typeface="Liberation Serif"/>
                <a:ea typeface="Liberation Serif"/>
                <a:cs typeface="Liberation Serif"/>
              </a:rPr>
              <a:t>following a cycle of action, reflection, learning, and planning for more action. Learning from other movements and contexts as well as our own experiences. </a:t>
            </a:r>
            <a:endParaRPr sz="1600" b="0" i="1" u="none">
              <a:solidFill>
                <a:srgbClr val="000000"/>
              </a:solidFill>
              <a:latin typeface="Liberation Serif"/>
              <a:ea typeface="Liberation Serif"/>
              <a:cs typeface="Liberation Serif"/>
            </a:endParaRPr>
          </a:p>
        </p:txBody>
      </p:sp>
      <p:sp>
        <p:nvSpPr>
          <p:cNvPr id="7" name="" hidden="0"/>
          <p:cNvSpPr/>
          <p:nvPr isPhoto="0" userDrawn="0"/>
        </p:nvSpPr>
        <p:spPr bwMode="auto">
          <a:xfrm flipH="0" flipV="0">
            <a:off x="6004249" y="2317749"/>
            <a:ext cx="5651499" cy="4175124"/>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1600" b="1" i="0" u="none">
                <a:solidFill>
                  <a:srgbClr val="000000"/>
                </a:solidFill>
                <a:latin typeface="Liberation Serif"/>
                <a:ea typeface="Liberation Serif"/>
                <a:cs typeface="Liberation Serif"/>
              </a:rPr>
              <a:t>6.We welcome everyone and every part of everyone </a:t>
            </a:r>
            <a:r>
              <a:rPr sz="1600" b="0" i="1" u="none">
                <a:solidFill>
                  <a:srgbClr val="000000"/>
                </a:solidFill>
                <a:latin typeface="Liberation Serif"/>
                <a:ea typeface="Liberation Serif"/>
                <a:cs typeface="Liberation Serif"/>
              </a:rPr>
              <a:t>working actively to create safer and more accessible spaces. </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7. We actively mitigate for power </a:t>
            </a:r>
            <a:r>
              <a:rPr sz="1600" b="0" i="1" u="none">
                <a:solidFill>
                  <a:srgbClr val="000000"/>
                </a:solidFill>
                <a:latin typeface="Liberation Serif"/>
                <a:ea typeface="Liberation Serif"/>
                <a:cs typeface="Liberation Serif"/>
              </a:rPr>
              <a:t>breaking down hierarchies of power for more equitable participation. </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8. We avoid blaming and shaming </a:t>
            </a:r>
            <a:r>
              <a:rPr sz="1600" b="0" i="1" u="none">
                <a:solidFill>
                  <a:srgbClr val="000000"/>
                </a:solidFill>
                <a:latin typeface="Liberation Serif"/>
                <a:ea typeface="Liberation Serif"/>
                <a:cs typeface="Liberation Serif"/>
              </a:rPr>
              <a:t>we live in a toxic system, but no one individual is to blame. </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9. We are a nonviolent network </a:t>
            </a:r>
            <a:r>
              <a:rPr sz="1600" b="0" i="1" u="none">
                <a:solidFill>
                  <a:srgbClr val="000000"/>
                </a:solidFill>
                <a:latin typeface="Liberation Serif"/>
                <a:ea typeface="Liberation Serif"/>
                <a:cs typeface="Liberation Serif"/>
              </a:rPr>
              <a:t>using nonviolent strategy and tactics as the most effective way to bring about change. </a:t>
            </a:r>
            <a:endParaRPr sz="1600" b="0" i="1" u="none">
              <a:solidFill>
                <a:srgbClr val="000000"/>
              </a:solidFill>
              <a:latin typeface="Liberation Serif"/>
              <a:ea typeface="Liberation Serif"/>
              <a:cs typeface="Liberation Serif"/>
            </a:endParaRPr>
          </a:p>
          <a:p>
            <a:pPr>
              <a:defRPr/>
            </a:pPr>
            <a:endParaRPr sz="1600" b="0" i="1" u="none">
              <a:solidFill>
                <a:srgbClr val="000000"/>
              </a:solidFill>
              <a:latin typeface="Liberation Serif"/>
              <a:ea typeface="Liberation Serif"/>
              <a:cs typeface="Liberation Serif"/>
            </a:endParaRPr>
          </a:p>
          <a:p>
            <a:pPr>
              <a:defRPr/>
            </a:pPr>
            <a:r>
              <a:rPr sz="1600" b="1" i="0" u="none">
                <a:solidFill>
                  <a:srgbClr val="000000"/>
                </a:solidFill>
                <a:latin typeface="Liberation Serif"/>
                <a:ea typeface="Liberation Serif"/>
                <a:cs typeface="Liberation Serif"/>
              </a:rPr>
              <a:t>10.We are based on autonomy and decentralisation </a:t>
            </a:r>
            <a:r>
              <a:rPr sz="1600" b="0" i="1" u="none">
                <a:solidFill>
                  <a:srgbClr val="000000"/>
                </a:solidFill>
                <a:latin typeface="Liberation Serif"/>
                <a:ea typeface="Liberation Serif"/>
                <a:cs typeface="Liberation Serif"/>
              </a:rPr>
              <a:t>we collectively create the structures we need to challenge power. Anyone who follows these core principles and values can take action in our name. </a:t>
            </a:r>
            <a:endParaRPr sz="1600" b="0" i="1" u="none">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890882" y="418936"/>
            <a:ext cx="3954755" cy="173739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5400" b="1" i="0" u="none">
                <a:solidFill>
                  <a:srgbClr val="FC5BBC"/>
                </a:solidFill>
                <a:latin typeface="Impact"/>
                <a:ea typeface="Impact"/>
                <a:cs typeface="Impact"/>
              </a:rPr>
              <a:t>GLOSSARY</a:t>
            </a:r>
            <a:endParaRPr sz="5400" b="1" i="0" u="none">
              <a:solidFill>
                <a:srgbClr val="FC5BBC"/>
              </a:solidFill>
              <a:latin typeface="Impact"/>
              <a:ea typeface="Impact"/>
              <a:cs typeface="Impact"/>
            </a:endParaRPr>
          </a:p>
        </p:txBody>
      </p:sp>
      <p:sp>
        <p:nvSpPr>
          <p:cNvPr id="5" name="" hidden="0"/>
          <p:cNvSpPr/>
          <p:nvPr isPhoto="0" userDrawn="0"/>
        </p:nvSpPr>
        <p:spPr bwMode="auto">
          <a:xfrm flipH="0" flipV="0">
            <a:off x="890882" y="1459148"/>
            <a:ext cx="5329946" cy="4681436"/>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000" b="0" i="0" u="none">
                <a:solidFill>
                  <a:srgbClr val="000000"/>
                </a:solidFill>
                <a:latin typeface="Liberation Serif"/>
                <a:ea typeface="Liberation Serif"/>
                <a:cs typeface="Liberation Serif"/>
              </a:rPr>
              <a:t>A</a:t>
            </a:r>
            <a:r>
              <a:rPr sz="2000" b="1" i="0" u="none">
                <a:solidFill>
                  <a:srgbClr val="000000"/>
                </a:solidFill>
                <a:latin typeface="Liberation Serif"/>
                <a:ea typeface="Liberation Serif"/>
                <a:cs typeface="Liberation Serif"/>
              </a:rPr>
              <a:t> Local Group (LG)</a:t>
            </a:r>
            <a:r>
              <a:rPr sz="2000" b="0" i="0" u="none">
                <a:solidFill>
                  <a:srgbClr val="000000"/>
                </a:solidFill>
                <a:latin typeface="Liberation Serif"/>
                <a:ea typeface="Liberation Serif"/>
                <a:cs typeface="Liberation Serif"/>
              </a:rPr>
              <a:t> is a group of people that gather to create an Extinction Rebellion community presence in a local area by building support and taking action towards XR’s three demands. In this way, they are similar to traditional forms of community organising. A crucial difference is that XR local groups decentralise into different Working Groups as much as possible. </a:t>
            </a:r>
            <a:br>
              <a:rPr sz="2000" b="0" i="0" u="none">
                <a:solidFill>
                  <a:srgbClr val="000000"/>
                </a:solidFill>
                <a:latin typeface="Liberation Serif"/>
                <a:ea typeface="Liberation Serif"/>
                <a:cs typeface="Liberation Serif"/>
              </a:rPr>
            </a:br>
            <a:endParaRPr sz="2000" b="0" i="0" u="none">
              <a:solidFill>
                <a:srgbClr val="000000"/>
              </a:solidFill>
              <a:latin typeface="Liberation Serif"/>
              <a:ea typeface="Liberation Serif"/>
              <a:cs typeface="Liberation Serif"/>
            </a:endParaRPr>
          </a:p>
          <a:p>
            <a:pPr>
              <a:defRPr/>
            </a:pPr>
            <a:r>
              <a:rPr sz="2000" b="0" i="0" u="none">
                <a:solidFill>
                  <a:srgbClr val="000000"/>
                </a:solidFill>
                <a:latin typeface="Liberation Serif"/>
                <a:ea typeface="Liberation Serif"/>
                <a:cs typeface="Liberation Serif"/>
              </a:rPr>
              <a:t>A </a:t>
            </a:r>
            <a:r>
              <a:rPr sz="2000" b="1" i="0" u="none">
                <a:solidFill>
                  <a:srgbClr val="000000"/>
                </a:solidFill>
                <a:latin typeface="Liberation Serif"/>
                <a:ea typeface="Liberation Serif"/>
                <a:cs typeface="Liberation Serif"/>
              </a:rPr>
              <a:t>Working Group (WG) </a:t>
            </a:r>
            <a:r>
              <a:rPr sz="2000" b="0" i="0" u="none">
                <a:solidFill>
                  <a:srgbClr val="000000"/>
                </a:solidFill>
                <a:latin typeface="Liberation Serif"/>
                <a:ea typeface="Liberation Serif"/>
                <a:cs typeface="Liberation Serif"/>
              </a:rPr>
              <a:t> focuses on a specific area of work and is allowed to decide how that work gets done. For example, if the Regenerative Culture team want to start outreaching to the Muslim community, they can decide it in their group without asking permission from the rest of the local group (more on decision making later).</a:t>
            </a:r>
            <a:endParaRPr sz="2000" b="0" i="0" u="none">
              <a:solidFill>
                <a:srgbClr val="000000"/>
              </a:solidFill>
              <a:latin typeface="Liberation Serif"/>
              <a:ea typeface="Liberation Serif"/>
              <a:cs typeface="Liberation Serif"/>
            </a:endParaRPr>
          </a:p>
        </p:txBody>
      </p:sp>
      <p:sp>
        <p:nvSpPr>
          <p:cNvPr id="6" name="" hidden="0"/>
          <p:cNvSpPr/>
          <p:nvPr isPhoto="0" userDrawn="0"/>
        </p:nvSpPr>
        <p:spPr bwMode="auto">
          <a:xfrm flipH="0" flipV="0">
            <a:off x="6279499" y="1459148"/>
            <a:ext cx="4929649" cy="3992393"/>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2000" b="1" i="0" u="none">
                <a:solidFill>
                  <a:srgbClr val="000000"/>
                </a:solidFill>
                <a:latin typeface="Liberation Serif"/>
                <a:ea typeface="Liberation Serif"/>
                <a:cs typeface="Liberation Serif"/>
              </a:rPr>
              <a:t>A Coordination Group (CG)  </a:t>
            </a:r>
            <a:r>
              <a:rPr sz="2000" b="0" i="0" u="none">
                <a:solidFill>
                  <a:srgbClr val="000000"/>
                </a:solidFill>
                <a:latin typeface="Liberation Serif"/>
                <a:ea typeface="Liberation Serif"/>
                <a:cs typeface="Liberation Serif"/>
              </a:rPr>
              <a:t>is a group of the coordinators from the different WGs which meet to decide key local issues and how the working groups will be strategically focused. </a:t>
            </a:r>
            <a:br>
              <a:rPr sz="2000" b="0" i="0" u="none">
                <a:solidFill>
                  <a:srgbClr val="000000"/>
                </a:solidFill>
                <a:latin typeface="Liberation Serif"/>
                <a:ea typeface="Liberation Serif"/>
                <a:cs typeface="Liberation Serif"/>
              </a:rPr>
            </a:br>
            <a:endParaRPr sz="2000" b="0" i="0" u="none">
              <a:solidFill>
                <a:srgbClr val="000000"/>
              </a:solidFill>
              <a:latin typeface="Liberation Serif"/>
              <a:ea typeface="Liberation Serif"/>
              <a:cs typeface="Liberation Serif"/>
            </a:endParaRPr>
          </a:p>
          <a:p>
            <a:pPr>
              <a:defRPr/>
            </a:pPr>
            <a:r>
              <a:rPr sz="2000" b="1" i="0" u="none">
                <a:solidFill>
                  <a:srgbClr val="000000"/>
                </a:solidFill>
                <a:latin typeface="Liberation Serif"/>
                <a:ea typeface="Liberation Serif"/>
                <a:cs typeface="Liberation Serif"/>
              </a:rPr>
              <a:t>Affinity Groups</a:t>
            </a:r>
            <a:r>
              <a:rPr sz="2000" b="0" i="0" u="none">
                <a:solidFill>
                  <a:srgbClr val="000000"/>
                </a:solidFill>
                <a:latin typeface="Liberation Serif"/>
                <a:ea typeface="Liberation Serif"/>
                <a:cs typeface="Liberation Serif"/>
              </a:rPr>
              <a:t> </a:t>
            </a:r>
            <a:r>
              <a:rPr sz="2000" b="1" i="0" u="none">
                <a:solidFill>
                  <a:srgbClr val="000000"/>
                </a:solidFill>
                <a:latin typeface="Liberation Serif"/>
                <a:ea typeface="Liberation Serif"/>
                <a:cs typeface="Liberation Serif"/>
              </a:rPr>
              <a:t>(AGs)</a:t>
            </a:r>
            <a:r>
              <a:rPr sz="2000" b="0" i="0" u="none">
                <a:solidFill>
                  <a:srgbClr val="000000"/>
                </a:solidFill>
                <a:latin typeface="Liberation Serif"/>
                <a:ea typeface="Liberation Serif"/>
                <a:cs typeface="Liberation Serif"/>
              </a:rPr>
              <a:t> are direct action support groups. They are made up of 8-12 people and are autonomous to do the actions they want to in the name of XR as long as they adhere to the </a:t>
            </a:r>
            <a:r>
              <a:rPr sz="2000" b="0" i="0" u="sng">
                <a:solidFill>
                  <a:srgbClr val="000000"/>
                </a:solidFill>
                <a:latin typeface="Liberation Serif"/>
                <a:ea typeface="Liberation Serif"/>
                <a:cs typeface="Liberation Serif"/>
                <a:hlinkClick r:id="rId2" tooltip=""/>
              </a:rPr>
              <a:t>Principles and Values</a:t>
            </a:r>
            <a:r>
              <a:rPr sz="2000" b="0" i="0" u="none">
                <a:solidFill>
                  <a:srgbClr val="000000"/>
                </a:solidFill>
                <a:latin typeface="Liberation Serif"/>
                <a:ea typeface="Liberation Serif"/>
                <a:cs typeface="Liberation Serif"/>
              </a:rPr>
              <a:t>.  </a:t>
            </a:r>
            <a:endParaRPr sz="2000" b="0" i="0" u="none">
              <a:solidFill>
                <a:srgbClr val="000000"/>
              </a:solidFill>
              <a:latin typeface="Liberation Serif"/>
              <a:ea typeface="Liberation Serif"/>
              <a:cs typeface="Liberation Serif"/>
            </a:endParaRPr>
          </a:p>
          <a:p>
            <a:pPr>
              <a:defRPr/>
            </a:pPr>
            <a:r>
              <a:rPr sz="2000" b="1" i="0" u="none">
                <a:solidFill>
                  <a:srgbClr val="000000"/>
                </a:solidFill>
                <a:latin typeface="Liberation Serif"/>
                <a:ea typeface="Liberation Serif"/>
                <a:cs typeface="Liberation Serif"/>
              </a:rPr>
              <a:t>We like groups! </a:t>
            </a:r>
            <a:endParaRPr sz="2000" b="1" i="0" u="none">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tretch/>
        </p:blipFill>
        <p:spPr bwMode="auto">
          <a:xfrm flipH="0" flipV="0">
            <a:off x="0" y="-190499"/>
            <a:ext cx="12258999" cy="3787333"/>
          </a:xfrm>
          <a:prstGeom prst="rect">
            <a:avLst/>
          </a:prstGeom>
        </p:spPr>
      </p:pic>
      <p:sp>
        <p:nvSpPr>
          <p:cNvPr id="5" name="" hidden="0"/>
          <p:cNvSpPr/>
          <p:nvPr isPhoto="0" userDrawn="0"/>
        </p:nvSpPr>
        <p:spPr bwMode="auto">
          <a:xfrm flipH="0" flipV="0">
            <a:off x="368624" y="3819083"/>
            <a:ext cx="11556999" cy="3383316"/>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1800" b="0" i="0" u="none">
                <a:solidFill>
                  <a:srgbClr val="000000"/>
                </a:solidFill>
                <a:latin typeface="Liberation Serif"/>
                <a:ea typeface="Liberation Serif"/>
                <a:cs typeface="Liberation Serif"/>
              </a:rPr>
              <a:t>As a community, we continue to grow, adapt and organise to rebel for life. Together, we are creating something beautiful. </a:t>
            </a:r>
            <a:br>
              <a:rPr sz="1800" b="0" i="0" u="none">
                <a:solidFill>
                  <a:srgbClr val="000000"/>
                </a:solidFill>
                <a:latin typeface="Liberation Serif"/>
                <a:ea typeface="Liberation Serif"/>
                <a:cs typeface="Liberation Serif"/>
              </a:rPr>
            </a:br>
            <a:r>
              <a:rPr sz="1800" b="0" i="0" u="none">
                <a:solidFill>
                  <a:srgbClr val="000000"/>
                </a:solidFill>
                <a:latin typeface="Liberation Serif"/>
                <a:ea typeface="Liberation Serif"/>
                <a:cs typeface="Liberation Serif"/>
              </a:rPr>
              <a:t>If you have any questions about anything XR related, or you are just looking for support, don’t hesitate to contact:</a:t>
            </a:r>
            <a:br>
              <a:rPr sz="1800" b="0" i="0" u="none">
                <a:solidFill>
                  <a:srgbClr val="000000"/>
                </a:solidFill>
                <a:latin typeface="Liberation Serif"/>
                <a:ea typeface="Liberation Serif"/>
                <a:cs typeface="Liberation Serif"/>
              </a:rPr>
            </a:br>
            <a:br>
              <a:rPr sz="1800" b="0" i="0" u="none">
                <a:solidFill>
                  <a:srgbClr val="000000"/>
                </a:solidFill>
                <a:latin typeface="Liberation Serif"/>
                <a:ea typeface="Liberation Serif"/>
                <a:cs typeface="Liberation Serif"/>
              </a:rPr>
            </a:br>
            <a:r>
              <a:rPr sz="1800" b="0" i="0" u="none">
                <a:solidFill>
                  <a:srgbClr val="000000"/>
                </a:solidFill>
                <a:latin typeface="Liberation Serif"/>
                <a:ea typeface="Liberation Serif"/>
                <a:cs typeface="Liberation Serif"/>
              </a:rPr>
              <a:t>International Support Team</a:t>
            </a:r>
            <a:br>
              <a:rPr sz="1800" b="0" i="0" u="none">
                <a:solidFill>
                  <a:srgbClr val="000000"/>
                </a:solidFill>
                <a:latin typeface="Liberation Serif"/>
                <a:ea typeface="Liberation Serif"/>
                <a:cs typeface="Liberation Serif"/>
              </a:rPr>
            </a:br>
            <a:r>
              <a:rPr sz="1800" b="1" i="0" u="sng">
                <a:solidFill>
                  <a:srgbClr val="0070C0"/>
                </a:solidFill>
                <a:latin typeface="Liberation Serif"/>
                <a:ea typeface="Liberation Serif"/>
                <a:cs typeface="Liberation Serif"/>
              </a:rPr>
              <a:t>contact@rebellion.global </a:t>
            </a:r>
            <a:br>
              <a:rPr sz="1800" b="1" i="0" u="sng">
                <a:solidFill>
                  <a:srgbClr val="F556A5"/>
                </a:solidFill>
                <a:latin typeface="Liberation Serif"/>
                <a:ea typeface="Liberation Serif"/>
                <a:cs typeface="Liberation Serif"/>
              </a:rPr>
            </a:br>
            <a:br>
              <a:rPr sz="1800" b="1" i="0" u="sng">
                <a:solidFill>
                  <a:srgbClr val="F556A5"/>
                </a:solidFill>
                <a:latin typeface="Liberation Serif"/>
                <a:ea typeface="Liberation Serif"/>
                <a:cs typeface="Liberation Serif"/>
              </a:rPr>
            </a:br>
            <a:r>
              <a:rPr sz="1800" b="0" i="0" u="none">
                <a:solidFill>
                  <a:srgbClr val="000000"/>
                </a:solidFill>
                <a:latin typeface="Liberation Serif"/>
                <a:ea typeface="Liberation Serif"/>
                <a:cs typeface="Liberation Serif"/>
              </a:rPr>
              <a:t>Regional Liaison Coordinators</a:t>
            </a:r>
            <a:br>
              <a:rPr sz="1800" b="0" i="0" u="none">
                <a:solidFill>
                  <a:srgbClr val="000000"/>
                </a:solidFill>
                <a:latin typeface="Liberation Serif"/>
                <a:ea typeface="Liberation Serif"/>
                <a:cs typeface="Liberation Serif"/>
              </a:rPr>
            </a:br>
            <a:r>
              <a:rPr sz="1800" b="1" i="0" u="sng">
                <a:solidFill>
                  <a:srgbClr val="000000"/>
                </a:solidFill>
                <a:latin typeface="Liberation Serif"/>
                <a:ea typeface="Liberation Serif"/>
                <a:cs typeface="Liberation Serif"/>
                <a:hlinkClick r:id="rId3" tooltip=""/>
              </a:rPr>
              <a:t>XR-RegionalLiaisons@protonmail.c</a:t>
            </a:r>
            <a:r>
              <a:rPr sz="1800" b="1" i="0" u="none">
                <a:solidFill>
                  <a:srgbClr val="0070C0"/>
                </a:solidFill>
                <a:latin typeface="Liberation Serif"/>
                <a:ea typeface="Liberation Serif"/>
                <a:cs typeface="Liberation Serif"/>
              </a:rPr>
              <a:t>om</a:t>
            </a:r>
            <a:br>
              <a:rPr sz="1800" b="1" i="0" u="none">
                <a:solidFill>
                  <a:srgbClr val="F556A5"/>
                </a:solidFill>
                <a:latin typeface="Liberation Serif"/>
                <a:ea typeface="Liberation Serif"/>
                <a:cs typeface="Liberation Serif"/>
              </a:rPr>
            </a:br>
            <a:endParaRPr sz="1800" b="1" i="0" u="none">
              <a:solidFill>
                <a:srgbClr val="F556A5"/>
              </a:solidFill>
              <a:latin typeface="Liberation Serif"/>
              <a:ea typeface="Liberation Serif"/>
              <a:cs typeface="Liberation Serif"/>
            </a:endParaRPr>
          </a:p>
          <a:p>
            <a:pPr>
              <a:defRPr/>
            </a:pPr>
            <a:r>
              <a:rPr sz="1800" b="0" i="0" u="none">
                <a:solidFill>
                  <a:srgbClr val="000000"/>
                </a:solidFill>
                <a:latin typeface="Liberation Serif"/>
                <a:ea typeface="Liberation Serif"/>
                <a:cs typeface="Liberation Serif"/>
              </a:rPr>
              <a:t>Or your </a:t>
            </a:r>
            <a:r>
              <a:rPr sz="1800" b="1" i="0" u="sng">
                <a:solidFill>
                  <a:srgbClr val="000000"/>
                </a:solidFill>
                <a:latin typeface="Liberation Serif"/>
                <a:ea typeface="Liberation Serif"/>
                <a:cs typeface="Liberation Serif"/>
                <a:hlinkClick r:id="rId4" tooltip=""/>
              </a:rPr>
              <a:t>national/regional coordinators</a:t>
            </a:r>
            <a:endParaRPr sz="1800" b="1" i="0" u="none">
              <a:solidFill>
                <a:srgbClr val="000000"/>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 hidden="0"/>
          <p:cNvSpPr/>
          <p:nvPr isPhoto="0" userDrawn="0"/>
        </p:nvSpPr>
        <p:spPr bwMode="auto">
          <a:xfrm flipH="0" flipV="0">
            <a:off x="511499" y="571500"/>
            <a:ext cx="11318874" cy="6187475"/>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r>
              <a:rPr sz="4000" b="1" i="0" u="none">
                <a:solidFill>
                  <a:srgbClr val="FFFFFF"/>
                </a:solidFill>
                <a:latin typeface="Impact"/>
                <a:ea typeface="Impact"/>
                <a:cs typeface="Impact"/>
              </a:rPr>
              <a:t>DO YOU COMMIT </a:t>
            </a:r>
            <a:r>
              <a:rPr sz="4000" b="1" i="0" u="none">
                <a:solidFill>
                  <a:srgbClr val="FFFFFF"/>
                </a:solidFill>
                <a:latin typeface="Impact"/>
                <a:ea typeface="Impact"/>
                <a:cs typeface="Impact"/>
              </a:rPr>
              <a:t>TO NONVIOLENCE?</a:t>
            </a:r>
            <a:br>
              <a:rPr sz="4000" b="1" i="0" u="none">
                <a:solidFill>
                  <a:srgbClr val="FFFFFF"/>
                </a:solidFill>
                <a:latin typeface="Impact"/>
                <a:ea typeface="Impact"/>
                <a:cs typeface="Impact"/>
              </a:rPr>
            </a:br>
            <a:endParaRPr sz="4000" b="1" i="0" u="none">
              <a:solidFill>
                <a:srgbClr val="FFFFFF"/>
              </a:solidFill>
              <a:latin typeface="Impact"/>
              <a:ea typeface="Impact"/>
              <a:cs typeface="Impact"/>
            </a:endParaRPr>
          </a:p>
          <a:p>
            <a:pPr>
              <a:defRPr/>
            </a:pPr>
            <a:r>
              <a:rPr sz="4000" b="1" i="0" u="none">
                <a:solidFill>
                  <a:srgbClr val="FFFFFF"/>
                </a:solidFill>
                <a:latin typeface="Impact"/>
                <a:ea typeface="Impact"/>
                <a:cs typeface="Impact"/>
              </a:rPr>
              <a:t>ARE YOU ALIGNED WITH OUR PRINCIPLES AND AIMS?</a:t>
            </a:r>
            <a:br>
              <a:rPr sz="4000" b="1" i="0" u="none">
                <a:solidFill>
                  <a:srgbClr val="FFFFFF"/>
                </a:solidFill>
                <a:latin typeface="Impact"/>
                <a:ea typeface="Impact"/>
                <a:cs typeface="Impact"/>
              </a:rPr>
            </a:br>
            <a:endParaRPr sz="4000" b="1" i="0" u="none">
              <a:solidFill>
                <a:srgbClr val="FFFFFF"/>
              </a:solidFill>
              <a:latin typeface="Impact"/>
              <a:ea typeface="Impact"/>
              <a:cs typeface="Impact"/>
            </a:endParaRPr>
          </a:p>
          <a:p>
            <a:pPr>
              <a:defRPr/>
            </a:pPr>
            <a:r>
              <a:rPr sz="4000" b="1" i="0" u="none">
                <a:solidFill>
                  <a:srgbClr val="FFFFFF"/>
                </a:solidFill>
                <a:latin typeface="Impact"/>
                <a:ea typeface="Impact"/>
                <a:cs typeface="Impact"/>
              </a:rPr>
              <a:t>IF SO </a:t>
            </a:r>
            <a:r>
              <a:rPr sz="4000" b="1" i="0" u="none">
                <a:solidFill>
                  <a:srgbClr val="4472C4"/>
                </a:solidFill>
                <a:latin typeface="Impact"/>
                <a:ea typeface="Impact"/>
                <a:cs typeface="Impact"/>
              </a:rPr>
              <a:t>YOU ARE </a:t>
            </a:r>
            <a:r>
              <a:rPr sz="4000" b="1" i="0" u="none">
                <a:solidFill>
                  <a:srgbClr val="FFFFFF"/>
                </a:solidFill>
                <a:latin typeface="Impact"/>
                <a:ea typeface="Impact"/>
                <a:cs typeface="Impact"/>
              </a:rPr>
              <a:t>EXTINCTION REBELLION AND </a:t>
            </a:r>
            <a:r>
              <a:rPr sz="4000" b="1" i="0" u="none">
                <a:solidFill>
                  <a:srgbClr val="4472C4"/>
                </a:solidFill>
                <a:latin typeface="Impact"/>
                <a:ea typeface="Impact"/>
                <a:cs typeface="Impact"/>
              </a:rPr>
              <a:t>YOU CAN</a:t>
            </a:r>
            <a:r>
              <a:rPr sz="4000" b="1" i="0" u="none">
                <a:solidFill>
                  <a:srgbClr val="FFFFFF"/>
                </a:solidFill>
                <a:latin typeface="Impact"/>
                <a:ea typeface="Impact"/>
                <a:cs typeface="Impact"/>
              </a:rPr>
              <a:t> ACT </a:t>
            </a:r>
            <a:br>
              <a:rPr sz="4000" b="1" i="0" u="none">
                <a:solidFill>
                  <a:srgbClr val="FFFFFF"/>
                </a:solidFill>
                <a:latin typeface="Impact"/>
                <a:ea typeface="Impact"/>
                <a:cs typeface="Impact"/>
              </a:rPr>
            </a:br>
            <a:r>
              <a:rPr sz="4000" b="1" i="0" u="none">
                <a:solidFill>
                  <a:srgbClr val="FFFFFF"/>
                </a:solidFill>
                <a:latin typeface="Impact"/>
                <a:ea typeface="Impact"/>
                <a:cs typeface="Impact"/>
              </a:rPr>
              <a:t>IN OUR NAME.</a:t>
            </a:r>
            <a:endParaRPr sz="4000" b="1" i="0" u="none">
              <a:solidFill>
                <a:srgbClr val="FFFFFF"/>
              </a:solidFill>
              <a:latin typeface="Impact"/>
              <a:ea typeface="Impact"/>
              <a:cs typeface="Impact"/>
            </a:endParaRPr>
          </a:p>
        </p:txBody>
      </p:sp>
      <p:sp>
        <p:nvSpPr>
          <p:cNvPr id="5" name="" hidden="0"/>
          <p:cNvSpPr/>
          <p:nvPr isPhoto="0" userDrawn="0"/>
        </p:nvSpPr>
        <p:spPr bwMode="auto">
          <a:xfrm>
            <a:off x="607287" y="5323204"/>
            <a:ext cx="3325818" cy="365795"/>
          </a:xfrm>
        </p:spPr>
        <p:txBody>
          <a:bodyPr rot="0" spcFirstLastPara="0" vertOverflow="overflow" horzOverflow="clip" vert="horz" wrap="square" lIns="91440" tIns="45720" rIns="91440" bIns="45720" numCol="1" spcCol="0" rtlCol="0" fromWordArt="0" anchor="t" anchorCtr="0" forceAA="0" upright="0" compatLnSpc="1">
            <a:prstTxWarp prst="textNoShape"/>
            <a:spAutoFit/>
          </a:bodyPr>
          <a:p>
            <a:pPr>
              <a:defRPr/>
            </a:pPr>
            <a:r>
              <a:rPr sz="1800" b="1" i="0" u="none">
                <a:solidFill>
                  <a:srgbClr val="FFFFFF"/>
                </a:solidFill>
                <a:latin typeface="Liberation Serif"/>
                <a:ea typeface="Liberation Serif"/>
                <a:cs typeface="Liberation Serif"/>
              </a:rPr>
              <a:t>More questions?</a:t>
            </a:r>
            <a:r>
              <a:rPr sz="1800" b="1" i="0" u="sng">
                <a:solidFill>
                  <a:srgbClr val="FFFFFF"/>
                </a:solidFill>
                <a:latin typeface="Liberation Serif"/>
                <a:ea typeface="Liberation Serif"/>
                <a:cs typeface="Liberation Serif"/>
                <a:hlinkClick r:id="rId2" tooltip=""/>
              </a:rPr>
              <a:t> Know the facts</a:t>
            </a:r>
            <a:endParaRPr sz="1800" b="1" i="0" u="none">
              <a:solidFill>
                <a:srgbClr val="FFFFFF"/>
              </a:solidFill>
              <a:latin typeface="Liberation Serif"/>
              <a:ea typeface="Liberation Serif"/>
              <a:cs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tretch/>
        </p:blipFill>
        <p:spPr bwMode="auto">
          <a:xfrm flipH="0" flipV="0">
            <a:off x="5805477" y="1272658"/>
            <a:ext cx="5379134" cy="5042533"/>
          </a:xfrm>
          <a:prstGeom prst="rect">
            <a:avLst/>
          </a:prstGeom>
        </p:spPr>
      </p:pic>
      <p:sp>
        <p:nvSpPr>
          <p:cNvPr id="5" name="Title 1" hidden="0"/>
          <p:cNvSpPr>
            <a:spLocks noGrp="1"/>
          </p:cNvSpPr>
          <p:nvPr isPhoto="0" userDrawn="0">
            <p:ph type="title" hasCustomPrompt="0"/>
          </p:nvPr>
        </p:nvSpPr>
        <p:spPr bwMode="auto">
          <a:xfrm flipH="0" flipV="0">
            <a:off x="341006" y="81400"/>
            <a:ext cx="10928939" cy="1325561"/>
          </a:xfrm>
        </p:spPr>
        <p:txBody>
          <a:bodyPr/>
          <a:lstStyle/>
          <a:p>
            <a:pPr>
              <a:defRPr/>
            </a:pPr>
            <a:r>
              <a:rPr sz="5400" b="0" i="0" u="none">
                <a:solidFill>
                  <a:srgbClr val="F556A5"/>
                </a:solidFill>
                <a:latin typeface="Impact"/>
                <a:ea typeface="Impact"/>
                <a:cs typeface="Impact"/>
              </a:rPr>
              <a:t>LOCAL, REGIONAL OR NATIONAL GROUP?</a:t>
            </a:r>
            <a:endParaRPr/>
          </a:p>
        </p:txBody>
      </p:sp>
      <p:sp>
        <p:nvSpPr>
          <p:cNvPr id="6" name="Content Placeholder 2" hidden="0"/>
          <p:cNvSpPr>
            <a:spLocks noGrp="1"/>
          </p:cNvSpPr>
          <p:nvPr isPhoto="0" userDrawn="0">
            <p:ph idx="1" hasCustomPrompt="0"/>
          </p:nvPr>
        </p:nvSpPr>
        <p:spPr bwMode="auto">
          <a:xfrm flipH="0" flipV="0">
            <a:off x="593992" y="1638455"/>
            <a:ext cx="7164423" cy="4351338"/>
          </a:xfrm>
        </p:spPr>
        <p:txBody>
          <a:bodyPr/>
          <a:lstStyle/>
          <a:p>
            <a:pPr marL="0" indent="0" algn="l">
              <a:buNone/>
              <a:defRPr/>
            </a:pPr>
            <a:r>
              <a:rPr sz="2000" b="0" i="0" u="none">
                <a:solidFill>
                  <a:srgbClr val="000000"/>
                </a:solidFill>
                <a:latin typeface="Liberation Serif"/>
                <a:ea typeface="Liberation Serif"/>
                <a:cs typeface="Liberation Serif"/>
              </a:rPr>
              <a:t>Some countries have national and local groups, other countries are made up of multiple regional groups. Some countries have a </a:t>
            </a:r>
            <a:r>
              <a:rPr sz="2000" b="1" i="0" u="none">
                <a:solidFill>
                  <a:srgbClr val="000000"/>
                </a:solidFill>
                <a:latin typeface="Liberation Serif"/>
                <a:ea typeface="Liberation Serif"/>
                <a:cs typeface="Liberation Serif"/>
              </a:rPr>
              <a:t>national team, </a:t>
            </a:r>
            <a:r>
              <a:rPr sz="2000" b="0" i="0" u="none">
                <a:solidFill>
                  <a:srgbClr val="000000"/>
                </a:solidFill>
                <a:latin typeface="Liberation Serif"/>
                <a:ea typeface="Liberation Serif"/>
                <a:cs typeface="Liberation Serif"/>
              </a:rPr>
              <a:t>and </a:t>
            </a:r>
            <a:r>
              <a:rPr sz="2000" b="1" i="0" u="none">
                <a:solidFill>
                  <a:srgbClr val="000000"/>
                </a:solidFill>
                <a:latin typeface="Liberation Serif"/>
                <a:ea typeface="Liberation Serif"/>
                <a:cs typeface="Liberation Serif"/>
              </a:rPr>
              <a:t>regional groups, </a:t>
            </a:r>
            <a:r>
              <a:rPr sz="2000" b="0" i="0" u="none">
                <a:solidFill>
                  <a:srgbClr val="000000"/>
                </a:solidFill>
                <a:latin typeface="Liberation Serif"/>
                <a:ea typeface="Liberation Serif"/>
                <a:cs typeface="Liberation Serif"/>
              </a:rPr>
              <a:t>and many </a:t>
            </a:r>
            <a:r>
              <a:rPr sz="2000" b="1" i="0" u="none">
                <a:solidFill>
                  <a:srgbClr val="000000"/>
                </a:solidFill>
                <a:latin typeface="Liberation Serif"/>
                <a:ea typeface="Liberation Serif"/>
                <a:cs typeface="Liberation Serif"/>
              </a:rPr>
              <a:t>local groups </a:t>
            </a:r>
            <a:r>
              <a:rPr sz="2000" b="0" i="0" u="none">
                <a:solidFill>
                  <a:srgbClr val="000000"/>
                </a:solidFill>
                <a:latin typeface="Liberation Serif"/>
                <a:ea typeface="Liberation Serif"/>
                <a:cs typeface="Liberation Serif"/>
              </a:rPr>
              <a:t>at a town or city level. </a:t>
            </a:r>
            <a:br>
              <a:rPr sz="2000" b="0" i="0" u="none">
                <a:solidFill>
                  <a:srgbClr val="000000"/>
                </a:solidFill>
                <a:latin typeface="Liberation Serif"/>
                <a:ea typeface="Liberation Serif"/>
                <a:cs typeface="Liberation Serif"/>
              </a:rPr>
            </a:br>
            <a:endParaRPr sz="2000" b="0" i="0" u="none">
              <a:solidFill>
                <a:srgbClr val="000000"/>
              </a:solidFill>
              <a:latin typeface="Liberation Serif"/>
              <a:ea typeface="Liberation Serif"/>
              <a:cs typeface="Liberation Serif"/>
            </a:endParaRPr>
          </a:p>
          <a:p>
            <a:pPr algn="l">
              <a:defRPr/>
            </a:pPr>
            <a:r>
              <a:rPr sz="2000" b="0" i="0" u="none">
                <a:solidFill>
                  <a:srgbClr val="000000"/>
                </a:solidFill>
                <a:latin typeface="Liberation Serif"/>
                <a:ea typeface="Liberation Serif"/>
                <a:cs typeface="Liberation Serif"/>
              </a:rPr>
              <a:t>If you want to set up a </a:t>
            </a:r>
            <a:r>
              <a:rPr sz="2000" b="0" i="0" u="none">
                <a:solidFill>
                  <a:srgbClr val="000000"/>
                </a:solidFill>
                <a:latin typeface="Liberation Serif"/>
                <a:ea typeface="Liberation Serif"/>
                <a:cs typeface="Liberation Serif"/>
              </a:rPr>
              <a:t>group</a:t>
            </a:r>
            <a:r>
              <a:rPr sz="2000" b="0" i="0" u="none">
                <a:solidFill>
                  <a:srgbClr val="000000"/>
                </a:solidFill>
                <a:latin typeface="Liberation Serif"/>
                <a:ea typeface="Liberation Serif"/>
                <a:cs typeface="Liberation Serif"/>
              </a:rPr>
              <a:t>, </a:t>
            </a:r>
            <a:r>
              <a:rPr sz="2000" b="0" i="0" u="none">
                <a:solidFill>
                  <a:srgbClr val="000000"/>
                </a:solidFill>
                <a:latin typeface="Liberation Serif"/>
                <a:ea typeface="Liberation Serif"/>
                <a:cs typeface="Liberation Serif"/>
              </a:rPr>
              <a:t>but you’re not sure if one exists yet, check out the </a:t>
            </a:r>
            <a:r>
              <a:rPr sz="2000" b="0" i="0" u="sng">
                <a:solidFill>
                  <a:srgbClr val="000000"/>
                </a:solidFill>
                <a:latin typeface="Liberation Serif"/>
                <a:ea typeface="Liberation Serif"/>
                <a:cs typeface="Liberation Serif"/>
                <a:hlinkClick r:id="rId3" tooltip=""/>
              </a:rPr>
              <a:t>map and list of groups</a:t>
            </a:r>
            <a:r>
              <a:rPr sz="2000" b="0" i="0" u="none">
                <a:solidFill>
                  <a:srgbClr val="000000"/>
                </a:solidFill>
                <a:latin typeface="Liberation Serif"/>
                <a:ea typeface="Liberation Serif"/>
                <a:cs typeface="Liberation Serif"/>
              </a:rPr>
              <a:t>, or search on social media. Email </a:t>
            </a:r>
            <a:r>
              <a:rPr sz="2000" b="1" i="0" u="none">
                <a:solidFill>
                  <a:srgbClr val="F556A5"/>
                </a:solidFill>
                <a:latin typeface="Liberation Serif"/>
                <a:ea typeface="Liberation Serif"/>
                <a:cs typeface="Liberation Serif"/>
              </a:rPr>
              <a:t>contact@rebellion.global</a:t>
            </a:r>
            <a:r>
              <a:rPr sz="2000" b="0" i="0" u="none">
                <a:solidFill>
                  <a:srgbClr val="000000"/>
                </a:solidFill>
                <a:latin typeface="Liberation Serif"/>
                <a:ea typeface="Liberation Serif"/>
                <a:cs typeface="Liberation Serif"/>
              </a:rPr>
              <a:t> if you think a group exists but it’s not yet on the map. </a:t>
            </a:r>
            <a:br>
              <a:rPr lang="en-US" sz="2000" b="0" i="0" u="none" strike="noStrike" cap="none" spc="0">
                <a:solidFill>
                  <a:srgbClr val="000000"/>
                </a:solidFill>
                <a:latin typeface="Liberation Serif"/>
                <a:ea typeface="Liberation Serif"/>
                <a:cs typeface="Liberation Serif"/>
              </a:rPr>
            </a:br>
            <a:endParaRPr lang="en-US" sz="2000" b="0" i="0" u="none" strike="noStrike" cap="none" spc="0">
              <a:solidFill>
                <a:srgbClr val="000000"/>
              </a:solidFill>
              <a:latin typeface="Liberation Serif"/>
              <a:ea typeface="Liberation Serif"/>
              <a:cs typeface="Liberation Serif"/>
            </a:endParaRPr>
          </a:p>
          <a:p>
            <a:pPr algn="l">
              <a:defRPr/>
            </a:pPr>
            <a:r>
              <a:rPr lang="en-US" sz="2000" b="0" i="0" u="none" strike="noStrike" cap="none" spc="0">
                <a:solidFill>
                  <a:srgbClr val="000000"/>
                </a:solidFill>
                <a:latin typeface="Liberation Serif"/>
                <a:ea typeface="Liberation Serif"/>
                <a:cs typeface="Liberation Serif"/>
              </a:rPr>
              <a:t>If you’re setting up a </a:t>
            </a:r>
            <a:r>
              <a:rPr lang="en-US" sz="2000" b="1" i="0" u="none" strike="noStrike" cap="none" spc="0">
                <a:solidFill>
                  <a:srgbClr val="000000"/>
                </a:solidFill>
                <a:latin typeface="Liberation Serif"/>
                <a:ea typeface="Liberation Serif"/>
                <a:cs typeface="Liberation Serif"/>
              </a:rPr>
              <a:t>national team, </a:t>
            </a:r>
            <a:r>
              <a:rPr lang="en-US" sz="2000" b="0" i="0" u="none" strike="noStrike" cap="none" spc="0">
                <a:solidFill>
                  <a:srgbClr val="000000"/>
                </a:solidFill>
                <a:latin typeface="Liberation Serif"/>
                <a:ea typeface="Liberation Serif"/>
                <a:cs typeface="Liberation Serif"/>
              </a:rPr>
              <a:t>message the </a:t>
            </a:r>
            <a:r>
              <a:rPr lang="en-US" sz="2000" b="0" i="0" u="sng" strike="noStrike" cap="none" spc="0">
                <a:latin typeface="Liberation Serif"/>
                <a:ea typeface="Liberation Serif"/>
                <a:cs typeface="Liberation Serif"/>
                <a:hlinkClick r:id="rId4" tooltip=""/>
              </a:rPr>
              <a:t>regional liaison</a:t>
            </a:r>
            <a:r>
              <a:rPr lang="en-US" sz="2000" b="0" i="0" u="none" strike="noStrike" cap="none" spc="0">
                <a:solidFill>
                  <a:srgbClr val="000000"/>
                </a:solidFill>
                <a:latin typeface="Liberation Serif"/>
                <a:ea typeface="Liberation Serif"/>
                <a:cs typeface="Liberation Serif"/>
              </a:rPr>
              <a:t> for your country for an intro talk!</a:t>
            </a:r>
            <a:r>
              <a:rPr lang="en-US" sz="2000" b="0" i="0" u="none" strike="noStrike" cap="none" spc="0">
                <a:solidFill>
                  <a:srgbClr val="000000"/>
                </a:solidFill>
                <a:latin typeface="Liberation Serif"/>
                <a:ea typeface="Liberation Serif"/>
                <a:cs typeface="Liberation Serif"/>
              </a:rPr>
              <a:t> </a:t>
            </a:r>
            <a:r>
              <a:rPr lang="en-US" sz="2000" b="0" i="0" u="none" strike="noStrike" cap="none" spc="0">
                <a:solidFill>
                  <a:srgbClr val="000000"/>
                </a:solidFill>
                <a:latin typeface="Liberation Serif"/>
                <a:ea typeface="Liberation Serif"/>
                <a:cs typeface="Liberation Serif"/>
              </a:rPr>
              <a:t>If you don’t know who they are, then ask the regional liaison coordinators. Their contact is </a:t>
            </a:r>
            <a:r>
              <a:rPr lang="en-US" sz="2000" b="1" i="0" u="sng" strike="noStrike" cap="none" spc="0">
                <a:solidFill>
                  <a:srgbClr val="000000"/>
                </a:solidFill>
                <a:latin typeface="Liberation Serif"/>
                <a:ea typeface="Liberation Serif"/>
                <a:cs typeface="Liberation Serif"/>
                <a:hlinkClick r:id="rId5" tooltip=""/>
              </a:rPr>
              <a:t>XR-RegionalLiaisons@protonmail.com</a:t>
            </a:r>
            <a:r>
              <a:rPr lang="en-US" sz="2000" b="0" i="0" u="none" strike="noStrike" cap="none" spc="0">
                <a:solidFill>
                  <a:srgbClr val="F556A5"/>
                </a:solidFill>
                <a:latin typeface="Liberation Serif"/>
                <a:ea typeface="Liberation Serif"/>
                <a:cs typeface="Liberation Serif"/>
              </a:rPr>
              <a:t>. </a:t>
            </a:r>
            <a:r>
              <a:rPr lang="en-US" sz="2000" b="0" i="0" u="none" strike="noStrike" cap="none" spc="0">
                <a:solidFill>
                  <a:srgbClr val="000000"/>
                </a:solidFill>
                <a:latin typeface="Liberation Serif"/>
                <a:ea typeface="Liberation Serif"/>
                <a:cs typeface="Liberation Serif"/>
              </a:rPr>
              <a:t>They will invite you to an intro chat and answer any questions you have.</a:t>
            </a:r>
            <a:br>
              <a:rPr sz="2000" b="0" i="0" u="none">
                <a:solidFill>
                  <a:srgbClr val="000000"/>
                </a:solidFill>
                <a:latin typeface="Liberation Serif"/>
                <a:ea typeface="Liberation Serif"/>
                <a:cs typeface="Liberation Serif"/>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br>
              <a:rPr sz="2000" b="0" i="0" u="none">
                <a:solidFill>
                  <a:srgbClr val="000000"/>
                </a:solidFill>
                <a:latin typeface="Arial"/>
                <a:ea typeface="Arial"/>
                <a:cs typeface="Arial"/>
              </a:rPr>
            </a:br>
            <a:endParaRPr sz="2000" b="0" i="0" u="none" strike="noStrike" cap="none" spc="0">
              <a:solidFill>
                <a:srgbClr val="000000"/>
              </a:solidFill>
              <a:latin typeface="Liberation Serif"/>
              <a:ea typeface="Liberation Serif"/>
              <a:cs typeface="Liberation Serif"/>
            </a:endParaRPr>
          </a:p>
        </p:txBody>
      </p:sp>
      <p:sp>
        <p:nvSpPr>
          <p:cNvPr id="7" name="" hidden="0"/>
          <p:cNvSpPr/>
          <p:nvPr isPhoto="0" userDrawn="0"/>
        </p:nvSpPr>
        <p:spPr bwMode="auto">
          <a:xfrm flipH="0" flipV="0">
            <a:off x="7879484" y="1272658"/>
            <a:ext cx="5958209" cy="365795"/>
          </a:xfrm>
          <a:prstGeom prst="rect">
            <a:avLst/>
          </a:prstGeom>
          <a:noFill/>
        </p:spPr>
        <p:txBody>
          <a:bodyPr vertOverflow="overflow" horzOverflow="clip" vert="horz" wrap="square" lIns="91440" tIns="45720" rIns="91440" bIns="45720" numCol="1" spcCol="0" rtlCol="0" fromWordArt="0" anchor="t" anchorCtr="0" forceAA="0" upright="0" compatLnSpc="0">
            <a:spAutoFit/>
          </a:bodyPr>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rgbClr val="FC5BBC"/>
        </a:solidFill>
      </p:bgPr>
    </p:bg>
    <p:spTree>
      <p:nvGrpSpPr>
        <p:cNvPr id="1" name="" hidden="0"/>
        <p:cNvGrpSpPr/>
        <p:nvPr isPhoto="0" userDrawn="0"/>
      </p:nvGrpSpPr>
      <p:grpSpPr bwMode="auto">
        <a:xfrm>
          <a:off x="0" y="0"/>
          <a:ext cx="0" cy="0"/>
          <a:chOff x="0" y="0"/>
          <a:chExt cx="0" cy="0"/>
        </a:xfrm>
      </p:grpSpPr>
      <p:sp>
        <p:nvSpPr>
          <p:cNvPr id="4" name="Content Placeholder 2" hidden="0"/>
          <p:cNvSpPr>
            <a:spLocks noGrp="1"/>
          </p:cNvSpPr>
          <p:nvPr isPhoto="0" userDrawn="0">
            <p:ph idx="1" hasCustomPrompt="0"/>
          </p:nvPr>
        </p:nvSpPr>
        <p:spPr bwMode="auto">
          <a:xfrm flipH="0" flipV="0">
            <a:off x="809421" y="1164997"/>
            <a:ext cx="8040362" cy="4351338"/>
          </a:xfrm>
        </p:spPr>
        <p:txBody>
          <a:bodyPr/>
          <a:lstStyle/>
          <a:p>
            <a:pPr marL="0" indent="0">
              <a:buNone/>
              <a:defRPr/>
            </a:pPr>
            <a:r>
              <a:rPr sz="2200" b="1" i="0" u="none">
                <a:solidFill>
                  <a:schemeClr val="bg1"/>
                </a:solidFill>
                <a:latin typeface="Liberation Serif"/>
                <a:ea typeface="Liberation Serif"/>
                <a:cs typeface="Liberation Serif"/>
              </a:rPr>
              <a:t>So you’re feeling rebellious - here’s a few things you might want to do before you get started:</a:t>
            </a:r>
            <a:endParaRPr sz="2200" b="1" i="0" u="none">
              <a:solidFill>
                <a:schemeClr val="bg1"/>
              </a:solidFill>
              <a:latin typeface="Liberation Serif"/>
              <a:ea typeface="Liberation Serif"/>
              <a:cs typeface="Liberation Serif"/>
            </a:endParaRPr>
          </a:p>
          <a:p>
            <a:pPr>
              <a:defRPr/>
            </a:pPr>
            <a:r>
              <a:rPr sz="2200" b="1" i="0" u="sng">
                <a:latin typeface="Liberation Serif"/>
                <a:ea typeface="Liberation Serif"/>
                <a:cs typeface="Liberation Serif"/>
                <a:hlinkClick r:id="rId2" tooltip=""/>
              </a:rPr>
              <a:t>Read Rebel Starter Pack </a:t>
            </a:r>
            <a:endParaRPr sz="2200" b="1" i="0" u="none">
              <a:solidFill>
                <a:schemeClr val="bg1"/>
              </a:solidFill>
              <a:latin typeface="Liberation Serif"/>
              <a:ea typeface="Liberation Serif"/>
              <a:cs typeface="Liberation Serif"/>
            </a:endParaRPr>
          </a:p>
          <a:p>
            <a:pPr>
              <a:defRPr/>
            </a:pPr>
            <a:r>
              <a:rPr sz="2200" b="1" i="0" u="none">
                <a:solidFill>
                  <a:schemeClr val="bg1"/>
                </a:solidFill>
                <a:latin typeface="Liberation Serif"/>
                <a:ea typeface="Liberation Serif"/>
                <a:cs typeface="Liberation Serif"/>
              </a:rPr>
              <a:t>Connect with </a:t>
            </a:r>
            <a:r>
              <a:rPr sz="2200" b="1" i="0" u="sng">
                <a:solidFill>
                  <a:schemeClr val="bg1"/>
                </a:solidFill>
                <a:latin typeface="Liberation Serif"/>
                <a:ea typeface="Liberation Serif"/>
                <a:cs typeface="Liberation Serif"/>
                <a:hlinkClick r:id="rId3" tooltip=""/>
              </a:rPr>
              <a:t>nearby local groups</a:t>
            </a:r>
            <a:endParaRPr sz="2200" b="1" i="0" u="none">
              <a:solidFill>
                <a:schemeClr val="bg1"/>
              </a:solidFill>
              <a:latin typeface="Liberation Serif"/>
              <a:ea typeface="Liberation Serif"/>
              <a:cs typeface="Liberation Serif"/>
            </a:endParaRPr>
          </a:p>
          <a:p>
            <a:pPr>
              <a:defRPr/>
            </a:pPr>
            <a:r>
              <a:rPr sz="2200" b="1" i="0" u="none">
                <a:solidFill>
                  <a:schemeClr val="bg1"/>
                </a:solidFill>
                <a:latin typeface="Liberation Serif"/>
                <a:ea typeface="Liberation Serif"/>
                <a:cs typeface="Liberation Serif"/>
              </a:rPr>
              <a:t>Create social media accounts </a:t>
            </a:r>
            <a:br>
              <a:rPr sz="2200" b="1" i="0" u="none">
                <a:solidFill>
                  <a:schemeClr val="bg1"/>
                </a:solidFill>
                <a:latin typeface="Liberation Serif"/>
                <a:ea typeface="Liberation Serif"/>
                <a:cs typeface="Liberation Serif"/>
              </a:rPr>
            </a:br>
            <a:r>
              <a:rPr sz="2200" b="1" i="0" u="none">
                <a:solidFill>
                  <a:schemeClr val="bg1"/>
                </a:solidFill>
                <a:latin typeface="Liberation Serif"/>
                <a:ea typeface="Liberation Serif"/>
                <a:cs typeface="Liberation Serif"/>
              </a:rPr>
              <a:t>(</a:t>
            </a:r>
            <a:r>
              <a:rPr sz="2200" b="1" i="0">
                <a:solidFill>
                  <a:schemeClr val="bg1"/>
                </a:solidFill>
                <a:latin typeface="Liberation Serif"/>
                <a:ea typeface="Liberation Serif"/>
                <a:cs typeface="Liberation Serif"/>
              </a:rPr>
              <a:t>Facebook Pages</a:t>
            </a:r>
            <a:r>
              <a:rPr sz="2200" b="1" i="0" u="none">
                <a:solidFill>
                  <a:schemeClr val="bg1"/>
                </a:solidFill>
                <a:latin typeface="Liberation Serif"/>
                <a:ea typeface="Liberation Serif"/>
                <a:cs typeface="Liberation Serif"/>
              </a:rPr>
              <a:t> and Group, Instagram, Twitter) </a:t>
            </a:r>
            <a:endParaRPr sz="2200" b="1" i="0" u="none">
              <a:solidFill>
                <a:schemeClr val="bg1"/>
              </a:solidFill>
              <a:latin typeface="Liberation Serif"/>
              <a:ea typeface="Liberation Serif"/>
              <a:cs typeface="Liberation Serif"/>
            </a:endParaRPr>
          </a:p>
          <a:p>
            <a:pPr>
              <a:defRPr/>
            </a:pPr>
            <a:r>
              <a:rPr sz="2200" b="1" i="0" u="none">
                <a:solidFill>
                  <a:schemeClr val="bg1"/>
                </a:solidFill>
                <a:latin typeface="Liberation Serif"/>
                <a:ea typeface="Liberation Serif"/>
                <a:cs typeface="Liberation Serif"/>
              </a:rPr>
              <a:t>Create an email - e.g xr-international@protonmail.com</a:t>
            </a:r>
            <a:br>
              <a:rPr sz="2200" b="1" i="0" u="none">
                <a:solidFill>
                  <a:schemeClr val="bg1"/>
                </a:solidFill>
                <a:latin typeface="Liberation Serif"/>
                <a:ea typeface="Liberation Serif"/>
                <a:cs typeface="Liberation Serif"/>
              </a:rPr>
            </a:br>
            <a:br>
              <a:rPr sz="2200" b="1" i="0" u="none">
                <a:solidFill>
                  <a:schemeClr val="bg1"/>
                </a:solidFill>
                <a:latin typeface="Liberation Serif"/>
                <a:ea typeface="Liberation Serif"/>
                <a:cs typeface="Liberation Serif"/>
              </a:rPr>
            </a:br>
            <a:endParaRPr sz="2200" b="1" i="0" u="none">
              <a:solidFill>
                <a:schemeClr val="bg1"/>
              </a:solidFill>
              <a:latin typeface="Liberation Serif"/>
              <a:ea typeface="Liberation Serif"/>
              <a:cs typeface="Liberation Serif"/>
            </a:endParaRPr>
          </a:p>
        </p:txBody>
      </p:sp>
      <p:sp>
        <p:nvSpPr>
          <p:cNvPr id="5" name="" hidden="0"/>
          <p:cNvSpPr/>
          <p:nvPr isPhoto="0" userDrawn="0"/>
        </p:nvSpPr>
        <p:spPr bwMode="auto">
          <a:xfrm flipH="0" flipV="0">
            <a:off x="676072" y="560798"/>
            <a:ext cx="4988319" cy="1737394"/>
          </a:xfrm>
        </p:spPr>
        <p:txBody>
          <a:bodyPr rot="0" spcFirstLastPara="0" vertOverflow="overflow" horzOverflow="clip" vert="horz" wrap="square" lIns="91440" tIns="45720" rIns="91440" bIns="45720" numCol="1" spcCol="0" rtlCol="0" fromWordArt="0" anchor="t" anchorCtr="0" forceAA="0" upright="0" compatLnSpc="1">
            <a:prstTxWarp prst="textNoShape"/>
            <a:noAutofit/>
          </a:bodyPr>
          <a:p>
            <a:pPr>
              <a:defRPr/>
            </a:pPr>
            <a:endParaRPr sz="5400" b="0" i="0" u="none">
              <a:solidFill>
                <a:schemeClr val="bg1"/>
              </a:solidFill>
              <a:latin typeface="Impact"/>
              <a:ea typeface="Impact"/>
              <a:cs typeface="Impact"/>
            </a:endParaRPr>
          </a:p>
        </p:txBody>
      </p:sp>
      <p:pic>
        <p:nvPicPr>
          <p:cNvPr id="6" name="" hidden="0"/>
          <p:cNvPicPr>
            <a:picLocks noChangeAspect="1"/>
          </p:cNvPicPr>
          <p:nvPr isPhoto="0" userDrawn="0"/>
        </p:nvPicPr>
        <p:blipFill>
          <a:blip r:embed="rId4"/>
          <a:stretch/>
        </p:blipFill>
        <p:spPr bwMode="auto">
          <a:xfrm flipH="0" flipV="0">
            <a:off x="7100427" y="1993392"/>
            <a:ext cx="9806798" cy="64362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 hidden="0"/>
          <p:cNvPicPr>
            <a:picLocks noChangeAspect="1"/>
          </p:cNvPicPr>
          <p:nvPr isPhoto="0" userDrawn="0"/>
        </p:nvPicPr>
        <p:blipFill>
          <a:blip r:embed="rId2"/>
          <a:stretch/>
        </p:blipFill>
        <p:spPr bwMode="auto">
          <a:xfrm flipH="0" flipV="0">
            <a:off x="0" y="0"/>
            <a:ext cx="12161648" cy="66359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onlyoffice/5.3.4.3</Application>
  <DocSecurity>0</DocSecurity>
  <PresentationFormat>Widescreen</PresentationFormat>
  <Paragraphs>0</Paragraphs>
  <Slides>61</Slides>
  <Notes>61</Notes>
  <HiddenSlides>0</HiddenSlides>
  <MMClips>2</MMClips>
  <ScaleCrop>0</ScaleCrop>
  <HeadingPairs>
    <vt:vector size="4" baseType="variant">
      <vt:variant>
        <vt:lpstr>Theme</vt:lpstr>
      </vt:variant>
      <vt:variant>
        <vt:i4>1</vt:i4>
      </vt:variant>
      <vt:variant>
        <vt:lpstr>Slide Titles</vt:lpstr>
      </vt:variant>
      <vt:variant>
        <vt:i4>61</vt:i4>
      </vt:variant>
    </vt:vector>
  </HeadingPairs>
  <TitlesOfParts>
    <vt:vector size="62"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dc:identifier/>
  <dc:language/>
  <cp:lastModifiedBy>support</cp:lastModifiedBy>
  <cp:revision>16</cp:revision>
  <dcterms:created xsi:type="dcterms:W3CDTF">2012-12-03T06:56:55Z</dcterms:created>
  <dcterms:modified xsi:type="dcterms:W3CDTF">2020-01-27T16:16:06Z</dcterms:modified>
  <cp:category/>
  <cp:contentStatus/>
  <cp:version/>
</cp:coreProperties>
</file>